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304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05" r:id="rId17"/>
    <p:sldId id="273" r:id="rId18"/>
    <p:sldId id="275" r:id="rId19"/>
    <p:sldId id="276" r:id="rId20"/>
    <p:sldId id="277" r:id="rId21"/>
    <p:sldId id="280" r:id="rId22"/>
    <p:sldId id="306" r:id="rId23"/>
    <p:sldId id="278" r:id="rId24"/>
    <p:sldId id="279" r:id="rId25"/>
    <p:sldId id="281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3" r:id="rId46"/>
    <p:sldId id="302" r:id="rId47"/>
    <p:sldId id="274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118C"/>
    <a:srgbClr val="FF00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AAE8A-F5D5-4D89-AB1D-D8CC72DFF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BAFBA-3731-454D-B1C5-4683DD6CE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E0CFF-F926-42A1-9D7F-0E5607334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C777-E4DD-47CA-89A0-B52EF895F01E}" type="datetimeFigureOut">
              <a:rPr lang="en-GB" smtClean="0"/>
              <a:t>21/12/2022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4694A-523A-4DA8-BE1D-AFFA77E8A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0A838-D2A7-400C-B1CE-06CD0D4AC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A4EF-C74E-4603-97AF-2094A4691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82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A1A9C-8934-495E-93DA-BDA348DA9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10EFB-A840-47A0-835F-D886D58F6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EC695-2FD3-47F8-8F6C-BD5701AC4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C777-E4DD-47CA-89A0-B52EF895F01E}" type="datetimeFigureOut">
              <a:rPr lang="en-GB" smtClean="0"/>
              <a:t>21/12/2022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9A4FD-EA9F-46B4-A749-349F2189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94138-AD69-42A7-806C-03693B9D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A4EF-C74E-4603-97AF-2094A4691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23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1B265E-9ADB-492E-AC30-2EC076DF7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9C4C8-1050-446C-8E2C-47A2B75E7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D327C-48EE-4BF6-A873-2C3A4F1C7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C777-E4DD-47CA-89A0-B52EF895F01E}" type="datetimeFigureOut">
              <a:rPr lang="en-GB" smtClean="0"/>
              <a:t>21/12/2022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DC2E6-52BD-49C6-A9FC-AE82D900C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0158F-D61A-4EF3-973E-D8210E12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A4EF-C74E-4603-97AF-2094A4691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56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C71AF-6055-427A-B123-7B441465B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690E2-3845-412D-8B77-0CD8701DA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38401-ED46-4E40-9A1F-25075D979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C777-E4DD-47CA-89A0-B52EF895F01E}" type="datetimeFigureOut">
              <a:rPr lang="en-GB" smtClean="0"/>
              <a:t>21/12/2022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F25A0-1B47-47DB-9AC7-079C149BA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D054C-389E-468E-900D-95178C03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A4EF-C74E-4603-97AF-2094A4691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2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3DA7B-622E-4411-8AF9-F87EF9D63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00519-B109-43EF-9829-634196FE3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A7BC4-A08F-4B04-B71D-590DD4905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C777-E4DD-47CA-89A0-B52EF895F01E}" type="datetimeFigureOut">
              <a:rPr lang="en-GB" smtClean="0"/>
              <a:t>21/12/2022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26E39-EED0-4AED-9923-A8CB942A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02AE6-E88F-40C3-8F5A-4E562651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A4EF-C74E-4603-97AF-2094A4691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29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CBC54-B978-4B10-BD2A-F3EF3F138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7B697-CB6D-4934-A5E9-1467372FC9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D492E7-B4F5-4FEA-8828-EC1462A39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7DB4D-FB7E-4D70-9A11-B5136CC4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C777-E4DD-47CA-89A0-B52EF895F01E}" type="datetimeFigureOut">
              <a:rPr lang="en-GB" smtClean="0"/>
              <a:t>21/12/2022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5DACF-B4B7-4D42-99ED-6B623A6C8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4257A-0E86-4067-BC39-8C8A4544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A4EF-C74E-4603-97AF-2094A4691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37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C5E3A-6874-4E04-A52A-80372C40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AABD7-DE88-4AF0-85AB-F27623911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A687F-F57A-498A-A971-C01B21E54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61BC68-654E-4F75-8903-41006BF93F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61942B-1673-410C-B136-B99F1B8F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F9EB5F-23B3-4F60-8899-9665D8AA7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C777-E4DD-47CA-89A0-B52EF895F01E}" type="datetimeFigureOut">
              <a:rPr lang="en-GB" smtClean="0"/>
              <a:t>21/12/2022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B8A635-4D45-48BA-B6D0-07DCF2664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D874DB-D266-4320-A73D-D5B180437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A4EF-C74E-4603-97AF-2094A4691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60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77483-F1DE-438C-8388-2D31FA006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BCC21C-1928-4DAC-AE58-3ACE3D698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C777-E4DD-47CA-89A0-B52EF895F01E}" type="datetimeFigureOut">
              <a:rPr lang="en-GB" smtClean="0"/>
              <a:t>21/12/2022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F4413F-5846-45A8-89D8-9DA157FE7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51173-CE97-43A1-8BB0-2F826B1D3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A4EF-C74E-4603-97AF-2094A4691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68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EEAC5B-1226-43C1-997F-7BFE5B704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C777-E4DD-47CA-89A0-B52EF895F01E}" type="datetimeFigureOut">
              <a:rPr lang="en-GB" smtClean="0"/>
              <a:t>21/12/2022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9A5870-5724-4A71-AE1A-9F7E8CFB7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6B008-7A0F-4F70-8356-893969266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A4EF-C74E-4603-97AF-2094A4691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11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CB6D0-FE6D-4C92-B8ED-259A6DAC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CC7E9-7C8B-4187-B2FE-1BC212B9D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D17FB-D2E6-4325-A79E-08989E380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6317D-A8C0-4784-8B90-8744AB0F2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C777-E4DD-47CA-89A0-B52EF895F01E}" type="datetimeFigureOut">
              <a:rPr lang="en-GB" smtClean="0"/>
              <a:t>21/12/2022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1ADA0-C808-4C59-993F-E85B86702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AD68C-AD0F-48C0-93BD-1D4BC6C4A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A4EF-C74E-4603-97AF-2094A4691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38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FCFE-726C-479C-8795-9038119CD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AC201E-84A3-4CC2-BB39-ECCBD52557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D0EEB-797B-45B3-AD1B-89B4A4938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ECEE0B-84F0-401D-902A-33ACD7ED1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C777-E4DD-47CA-89A0-B52EF895F01E}" type="datetimeFigureOut">
              <a:rPr lang="en-GB" smtClean="0"/>
              <a:t>21/12/2022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075AF-A90C-4C43-A1B9-BB39B4587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925BD-94A7-42CE-B558-81D589FFD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A4EF-C74E-4603-97AF-2094A4691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69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70706A-E68C-4136-AA4F-6139CD8E7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421A9-FF51-42DA-962D-0161CB286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408F7-7AD1-49C2-ACB0-3817433FC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6C777-E4DD-47CA-89A0-B52EF895F01E}" type="datetimeFigureOut">
              <a:rPr lang="en-GB" smtClean="0"/>
              <a:t>21/12/2022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C8D3-95D7-4C28-A960-21AFC029F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8F1BF-F182-43B0-97F6-4A7570856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9A4EF-C74E-4603-97AF-2094A4691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16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Alexandre_Benoit_Jean_Dufay,_Casanova_(Paris_1770-1844),_Portrait_of_the_Emperor_Napoleon_Bonaparte.jpg" TargetMode="Externa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2x1HkiaWQA" TargetMode="External"/><Relationship Id="rId4" Type="http://schemas.openxmlformats.org/officeDocument/2006/relationships/hyperlink" Target="https://www.youtube.com/watch?v=62x1HkiaWQA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gi.csgyk.hu/2018/komoly-es-konnyuzenei-csemegekben-ritkasagokban-gazdag-aprilisi-pecsi-zenei-programok/" TargetMode="External"/><Relationship Id="rId4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lpo.org.u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ografiacortade.com/napoleon-bonaparte/" TargetMode="Externa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DD8B05-8F39-4C9E-A0FA-86C57B33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06" y="348792"/>
            <a:ext cx="5885188" cy="1461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3930E8-7EF1-46AF-ABFE-14D33C3CA5EC}"/>
              </a:ext>
            </a:extLst>
          </p:cNvPr>
          <p:cNvSpPr txBox="1"/>
          <p:nvPr/>
        </p:nvSpPr>
        <p:spPr>
          <a:xfrm>
            <a:off x="6279054" y="2551837"/>
            <a:ext cx="5519080" cy="1754326"/>
          </a:xfrm>
          <a:prstGeom prst="rect">
            <a:avLst/>
          </a:prstGeom>
          <a:solidFill>
            <a:srgbClr val="F511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Inter"/>
              </a:rPr>
              <a:t>GCSE </a:t>
            </a:r>
            <a:r>
              <a:rPr lang="en-GB" sz="5400" b="1" dirty="0" err="1">
                <a:solidFill>
                  <a:schemeClr val="bg1"/>
                </a:solidFill>
                <a:latin typeface="Inter"/>
              </a:rPr>
              <a:t>BrightSparks</a:t>
            </a:r>
            <a:endParaRPr lang="en-GB" sz="5400" b="1" dirty="0">
              <a:solidFill>
                <a:schemeClr val="bg1"/>
              </a:solidFill>
              <a:latin typeface="Inter"/>
            </a:endParaRPr>
          </a:p>
          <a:p>
            <a:pPr algn="ctr"/>
            <a:r>
              <a:rPr lang="en-GB" sz="5400" b="1" dirty="0">
                <a:solidFill>
                  <a:schemeClr val="bg1"/>
                </a:solidFill>
                <a:latin typeface="Inter"/>
              </a:rPr>
              <a:t>Resources</a:t>
            </a:r>
          </a:p>
        </p:txBody>
      </p:sp>
      <p:pic>
        <p:nvPicPr>
          <p:cNvPr id="6" name="Picture 2" descr="Homepage - LPO">
            <a:extLst>
              <a:ext uri="{FF2B5EF4-FFF2-40B4-BE49-F238E27FC236}">
                <a16:creationId xmlns:a16="http://schemas.microsoft.com/office/drawing/2014/main" id="{B2A4DA55-87EA-4DB0-8A4D-44D2BC5C7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3" y="1986449"/>
            <a:ext cx="5246424" cy="349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090DBD-64A2-49CD-9BF5-24EBEFDE557A}"/>
              </a:ext>
            </a:extLst>
          </p:cNvPr>
          <p:cNvSpPr/>
          <p:nvPr/>
        </p:nvSpPr>
        <p:spPr>
          <a:xfrm>
            <a:off x="105406" y="5780104"/>
            <a:ext cx="120865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 err="1">
                <a:latin typeface="Inter"/>
                <a:ea typeface="Calibri" panose="020F0502020204030204" pitchFamily="34" charset="0"/>
              </a:rPr>
              <a:t>BrightSparks</a:t>
            </a:r>
            <a:r>
              <a:rPr lang="en-GB" i="1" dirty="0">
                <a:latin typeface="Inter"/>
                <a:ea typeface="Calibri" panose="020F0502020204030204" pitchFamily="34" charset="0"/>
              </a:rPr>
              <a:t> is generously funded by the Rothschild Foundation with additional support from the Candide Trust, </a:t>
            </a:r>
            <a:r>
              <a:rPr lang="en-GB" i="1" dirty="0" err="1">
                <a:latin typeface="Inter"/>
                <a:ea typeface="Calibri" panose="020F0502020204030204" pitchFamily="34" charset="0"/>
              </a:rPr>
              <a:t>Dunard</a:t>
            </a:r>
            <a:r>
              <a:rPr lang="en-GB" i="1" dirty="0">
                <a:latin typeface="Inter"/>
                <a:ea typeface="Calibri" panose="020F0502020204030204" pitchFamily="34" charset="0"/>
              </a:rPr>
              <a:t> Fund, Rivers Foundation, The R K Charitable Trust, Mr &amp; Mrs Philip Kan, Gill and Julian Simmonds</a:t>
            </a:r>
          </a:p>
          <a:p>
            <a:pPr algn="ctr"/>
            <a:r>
              <a:rPr lang="en-GB" sz="1600" dirty="0">
                <a:effectLst/>
                <a:latin typeface="Inter"/>
                <a:ea typeface="Calibri" panose="020F0502020204030204" pitchFamily="34" charset="0"/>
              </a:rPr>
              <a:t>© Rachel Leach and the London Philharmonic Orchestra 2022</a:t>
            </a:r>
          </a:p>
        </p:txBody>
      </p:sp>
    </p:spTree>
    <p:extLst>
      <p:ext uri="{BB962C8B-B14F-4D97-AF65-F5344CB8AC3E}">
        <p14:creationId xmlns:p14="http://schemas.microsoft.com/office/powerpoint/2010/main" val="483408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B4EE22-7673-4961-8787-2F5AD9F179AD}"/>
              </a:ext>
            </a:extLst>
          </p:cNvPr>
          <p:cNvSpPr txBox="1"/>
          <p:nvPr/>
        </p:nvSpPr>
        <p:spPr>
          <a:xfrm>
            <a:off x="326794" y="976268"/>
            <a:ext cx="11538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C000"/>
                </a:solidFill>
                <a:latin typeface="Inter"/>
              </a:rPr>
              <a:t>Fanfare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E89C3-D9C0-44DC-AC1F-64159AA3CFCF}"/>
              </a:ext>
            </a:extLst>
          </p:cNvPr>
          <p:cNvSpPr txBox="1"/>
          <p:nvPr/>
        </p:nvSpPr>
        <p:spPr>
          <a:xfrm>
            <a:off x="659876" y="329937"/>
            <a:ext cx="1019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 – The Battle and Defeat of Napoleon – 1926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5B197-4F43-49B7-AD0D-96E3B32CBE9D}"/>
              </a:ext>
            </a:extLst>
          </p:cNvPr>
          <p:cNvSpPr txBox="1"/>
          <p:nvPr/>
        </p:nvSpPr>
        <p:spPr>
          <a:xfrm>
            <a:off x="326794" y="1865451"/>
            <a:ext cx="11384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Trumpets and trombones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Triplet rhythms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2 interesting intervals - major 7</a:t>
            </a:r>
            <a:r>
              <a:rPr lang="en-GB" sz="3600" baseline="30000" dirty="0">
                <a:latin typeface="Inter"/>
              </a:rPr>
              <a:t>th </a:t>
            </a:r>
            <a:r>
              <a:rPr lang="en-GB" sz="3600" dirty="0">
                <a:latin typeface="Inter"/>
              </a:rPr>
              <a:t>and augmented 4</a:t>
            </a:r>
            <a:r>
              <a:rPr lang="en-GB" sz="3600" baseline="30000" dirty="0">
                <a:latin typeface="Inter"/>
              </a:rPr>
              <a:t>th</a:t>
            </a:r>
            <a:r>
              <a:rPr lang="en-GB" sz="3600" dirty="0">
                <a:latin typeface="Inter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A5375-12A9-4067-B0EC-B0C361079A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316" y="3898612"/>
            <a:ext cx="8089392" cy="25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41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B4EE22-7673-4961-8787-2F5AD9F179AD}"/>
              </a:ext>
            </a:extLst>
          </p:cNvPr>
          <p:cNvSpPr txBox="1"/>
          <p:nvPr/>
        </p:nvSpPr>
        <p:spPr>
          <a:xfrm>
            <a:off x="326794" y="976268"/>
            <a:ext cx="11538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C00000"/>
                </a:solidFill>
                <a:latin typeface="Inter"/>
              </a:rPr>
              <a:t>Military Theme, </a:t>
            </a:r>
            <a:r>
              <a:rPr lang="en-GB" sz="4400" b="1" dirty="0">
                <a:solidFill>
                  <a:srgbClr val="0070C0"/>
                </a:solidFill>
                <a:latin typeface="Inter"/>
              </a:rPr>
              <a:t>Explosion, </a:t>
            </a:r>
            <a:r>
              <a:rPr lang="en-GB" sz="4400" b="1" dirty="0">
                <a:solidFill>
                  <a:srgbClr val="FFC000"/>
                </a:solidFill>
                <a:latin typeface="Inter"/>
              </a:rPr>
              <a:t>Fanfare </a:t>
            </a:r>
            <a:r>
              <a:rPr lang="en-GB" sz="4400" dirty="0">
                <a:latin typeface="Inter"/>
              </a:rPr>
              <a:t>repeat</a:t>
            </a:r>
            <a:endParaRPr lang="en-GB" sz="4400" b="1" dirty="0">
              <a:solidFill>
                <a:srgbClr val="FFC000"/>
              </a:solidFill>
              <a:latin typeface="Inte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E89C3-D9C0-44DC-AC1F-64159AA3CFCF}"/>
              </a:ext>
            </a:extLst>
          </p:cNvPr>
          <p:cNvSpPr txBox="1"/>
          <p:nvPr/>
        </p:nvSpPr>
        <p:spPr>
          <a:xfrm>
            <a:off x="659876" y="329937"/>
            <a:ext cx="1019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 – The Battle and Defeat of Napoleon – 1926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5B197-4F43-49B7-AD0D-96E3B32CBE9D}"/>
              </a:ext>
            </a:extLst>
          </p:cNvPr>
          <p:cNvSpPr txBox="1"/>
          <p:nvPr/>
        </p:nvSpPr>
        <p:spPr>
          <a:xfrm>
            <a:off x="326794" y="1865451"/>
            <a:ext cx="113844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‘Footsteps’ added from trombones and third trumpet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More percussion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Woodwind join the military theme at Figure 3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Crescendo tells us the army is approaching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Added instruments and thicker texture indicate that the army is confident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solidFill>
                  <a:srgbClr val="0070C0"/>
                </a:solidFill>
                <a:latin typeface="Inter"/>
              </a:rPr>
              <a:t>Explosion</a:t>
            </a:r>
            <a:r>
              <a:rPr lang="en-GB" sz="3600" dirty="0">
                <a:latin typeface="Inter"/>
              </a:rPr>
              <a:t> features trills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Saxophone added to </a:t>
            </a:r>
            <a:r>
              <a:rPr lang="en-GB" sz="3600" dirty="0">
                <a:solidFill>
                  <a:srgbClr val="FFC000"/>
                </a:solidFill>
                <a:latin typeface="Inter"/>
              </a:rPr>
              <a:t>Fanfare</a:t>
            </a:r>
          </a:p>
        </p:txBody>
      </p:sp>
    </p:spTree>
    <p:extLst>
      <p:ext uri="{BB962C8B-B14F-4D97-AF65-F5344CB8AC3E}">
        <p14:creationId xmlns:p14="http://schemas.microsoft.com/office/powerpoint/2010/main" val="1713135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5E89C3-D9C0-44DC-AC1F-64159AA3CFCF}"/>
              </a:ext>
            </a:extLst>
          </p:cNvPr>
          <p:cNvSpPr txBox="1"/>
          <p:nvPr/>
        </p:nvSpPr>
        <p:spPr>
          <a:xfrm>
            <a:off x="659876" y="329937"/>
            <a:ext cx="1019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 – The Battle and Defeat of Napoleon – 1926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5B197-4F43-49B7-AD0D-96E3B32CBE9D}"/>
              </a:ext>
            </a:extLst>
          </p:cNvPr>
          <p:cNvSpPr txBox="1"/>
          <p:nvPr/>
        </p:nvSpPr>
        <p:spPr>
          <a:xfrm>
            <a:off x="307940" y="1865615"/>
            <a:ext cx="113844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5118C"/>
                </a:solidFill>
                <a:latin typeface="Inter"/>
              </a:rPr>
              <a:t>Repetition = </a:t>
            </a:r>
            <a:r>
              <a:rPr lang="en-GB" sz="5400" dirty="0">
                <a:solidFill>
                  <a:srgbClr val="F5118C"/>
                </a:solidFill>
                <a:latin typeface="Inter"/>
              </a:rPr>
              <a:t>ideas repeat (without change)</a:t>
            </a:r>
          </a:p>
          <a:p>
            <a:r>
              <a:rPr lang="en-GB" sz="5400" b="1" dirty="0">
                <a:solidFill>
                  <a:srgbClr val="F5118C"/>
                </a:solidFill>
                <a:latin typeface="Inter"/>
              </a:rPr>
              <a:t>Contrast</a:t>
            </a:r>
            <a:r>
              <a:rPr lang="en-GB" sz="5400" dirty="0">
                <a:solidFill>
                  <a:srgbClr val="F5118C"/>
                </a:solidFill>
                <a:latin typeface="Inter"/>
              </a:rPr>
              <a:t> = subsequent ideas are vastly different</a:t>
            </a:r>
            <a:endParaRPr lang="en-GB" sz="5400" b="1" dirty="0">
              <a:solidFill>
                <a:srgbClr val="F5118C"/>
              </a:solidFill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015068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B4EE22-7673-4961-8787-2F5AD9F179AD}"/>
              </a:ext>
            </a:extLst>
          </p:cNvPr>
          <p:cNvSpPr txBox="1"/>
          <p:nvPr/>
        </p:nvSpPr>
        <p:spPr>
          <a:xfrm>
            <a:off x="326794" y="976268"/>
            <a:ext cx="11538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7030A0"/>
                </a:solidFill>
                <a:latin typeface="Inter"/>
              </a:rPr>
              <a:t>Napoleon Theme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E89C3-D9C0-44DC-AC1F-64159AA3CFCF}"/>
              </a:ext>
            </a:extLst>
          </p:cNvPr>
          <p:cNvSpPr txBox="1"/>
          <p:nvPr/>
        </p:nvSpPr>
        <p:spPr>
          <a:xfrm>
            <a:off x="659876" y="329937"/>
            <a:ext cx="1019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 – The Battle and Defeat of Napoleon – 1926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5B197-4F43-49B7-AD0D-96E3B32CBE9D}"/>
              </a:ext>
            </a:extLst>
          </p:cNvPr>
          <p:cNvSpPr txBox="1"/>
          <p:nvPr/>
        </p:nvSpPr>
        <p:spPr>
          <a:xfrm>
            <a:off x="326794" y="1865451"/>
            <a:ext cx="113844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i="1" dirty="0">
                <a:solidFill>
                  <a:srgbClr val="F5118C"/>
                </a:solidFill>
                <a:latin typeface="Inter"/>
              </a:rPr>
              <a:t>Pesante</a:t>
            </a:r>
            <a:r>
              <a:rPr lang="en-GB" sz="3600" dirty="0">
                <a:solidFill>
                  <a:srgbClr val="F5118C"/>
                </a:solidFill>
                <a:latin typeface="Inter"/>
              </a:rPr>
              <a:t> = heavily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Parody of French National Anthem: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GB" sz="3600" dirty="0">
              <a:latin typeface="Inter"/>
            </a:endParaRP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GB" sz="3600" dirty="0">
              <a:latin typeface="Inter"/>
            </a:endParaRP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GB" sz="3600" dirty="0">
              <a:latin typeface="Inter"/>
            </a:endParaRP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GB" sz="3600" dirty="0">
              <a:latin typeface="Inter"/>
            </a:endParaRP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Fanfare figures (triplets, 5ths, triads) interject between phrases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0E74F7-3C83-470A-8887-4143223274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58" y="3283010"/>
            <a:ext cx="8260080" cy="132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39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B4EE22-7673-4961-8787-2F5AD9F179AD}"/>
              </a:ext>
            </a:extLst>
          </p:cNvPr>
          <p:cNvSpPr txBox="1"/>
          <p:nvPr/>
        </p:nvSpPr>
        <p:spPr>
          <a:xfrm>
            <a:off x="326794" y="976268"/>
            <a:ext cx="11538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7030A0"/>
                </a:solidFill>
                <a:latin typeface="Inter"/>
              </a:rPr>
              <a:t>Napoleon Theme </a:t>
            </a:r>
            <a:r>
              <a:rPr lang="en-GB" sz="4400" dirty="0">
                <a:solidFill>
                  <a:srgbClr val="7030A0"/>
                </a:solidFill>
                <a:latin typeface="Inter"/>
              </a:rPr>
              <a:t>repeats</a:t>
            </a:r>
            <a:endParaRPr lang="en-GB" sz="4400" b="1" dirty="0">
              <a:solidFill>
                <a:srgbClr val="7030A0"/>
              </a:solidFill>
              <a:latin typeface="Inte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E89C3-D9C0-44DC-AC1F-64159AA3CFCF}"/>
              </a:ext>
            </a:extLst>
          </p:cNvPr>
          <p:cNvSpPr txBox="1"/>
          <p:nvPr/>
        </p:nvSpPr>
        <p:spPr>
          <a:xfrm>
            <a:off x="659876" y="329937"/>
            <a:ext cx="1019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 – The Battle and Defeat of Napoleon – 1926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5B197-4F43-49B7-AD0D-96E3B32CBE9D}"/>
              </a:ext>
            </a:extLst>
          </p:cNvPr>
          <p:cNvSpPr txBox="1"/>
          <p:nvPr/>
        </p:nvSpPr>
        <p:spPr>
          <a:xfrm>
            <a:off x="326794" y="1865451"/>
            <a:ext cx="113844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Bigger and grander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In B major (down a semitone)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Piccolos have long trills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Abrupt stop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Bar of silence (</a:t>
            </a:r>
            <a:r>
              <a:rPr lang="en-GB" sz="3600" dirty="0" err="1">
                <a:latin typeface="Inter"/>
              </a:rPr>
              <a:t>lunga</a:t>
            </a:r>
            <a:r>
              <a:rPr lang="en-GB" sz="3600" dirty="0">
                <a:latin typeface="Inter"/>
              </a:rPr>
              <a:t> </a:t>
            </a:r>
            <a:r>
              <a:rPr lang="en-GB" sz="3600" dirty="0" err="1">
                <a:latin typeface="Inter"/>
              </a:rPr>
              <a:t>pausa</a:t>
            </a:r>
            <a:r>
              <a:rPr lang="en-GB" sz="3600" dirty="0">
                <a:latin typeface="Inter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BF5EEF-3055-467C-9A9C-D0D4613D4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26635" y="976268"/>
            <a:ext cx="3551414" cy="55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04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B4EE22-7673-4961-8787-2F5AD9F179AD}"/>
              </a:ext>
            </a:extLst>
          </p:cNvPr>
          <p:cNvSpPr txBox="1"/>
          <p:nvPr/>
        </p:nvSpPr>
        <p:spPr>
          <a:xfrm>
            <a:off x="326794" y="976268"/>
            <a:ext cx="11538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accent6">
                    <a:lumMod val="75000"/>
                  </a:schemeClr>
                </a:solidFill>
                <a:latin typeface="Inter"/>
              </a:rPr>
              <a:t>Funeral March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E89C3-D9C0-44DC-AC1F-64159AA3CFCF}"/>
              </a:ext>
            </a:extLst>
          </p:cNvPr>
          <p:cNvSpPr txBox="1"/>
          <p:nvPr/>
        </p:nvSpPr>
        <p:spPr>
          <a:xfrm>
            <a:off x="659876" y="329937"/>
            <a:ext cx="1019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 – The Battle and Defeat of Napoleon – 1926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5B197-4F43-49B7-AD0D-96E3B32CBE9D}"/>
              </a:ext>
            </a:extLst>
          </p:cNvPr>
          <p:cNvSpPr txBox="1"/>
          <p:nvPr/>
        </p:nvSpPr>
        <p:spPr>
          <a:xfrm>
            <a:off x="326794" y="1865451"/>
            <a:ext cx="113844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March-like accompaniment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In B flat minor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Saxophone solo with ornaments (like Hungarian folk music)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GB" sz="3600" dirty="0">
              <a:latin typeface="Inte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062047-02B5-40F0-BC38-058477DDE5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92" y="3930161"/>
            <a:ext cx="7101840" cy="27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95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AD373D2-9398-4BA5-BB07-C87867670EAA}"/>
              </a:ext>
            </a:extLst>
          </p:cNvPr>
          <p:cNvSpPr txBox="1"/>
          <p:nvPr/>
        </p:nvSpPr>
        <p:spPr>
          <a:xfrm>
            <a:off x="897623" y="398550"/>
            <a:ext cx="10536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  <a:latin typeface="Inter"/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  <a:latin typeface="Inter"/>
              </a:rPr>
              <a:t> – The Battle and Defeat of Napoleon – 1926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D31932-412E-4C36-A4DA-09DF385BFFD1}"/>
              </a:ext>
            </a:extLst>
          </p:cNvPr>
          <p:cNvSpPr txBox="1"/>
          <p:nvPr/>
        </p:nvSpPr>
        <p:spPr>
          <a:xfrm>
            <a:off x="3336460" y="2028616"/>
            <a:ext cx="5519080" cy="2800767"/>
          </a:xfrm>
          <a:prstGeom prst="rect">
            <a:avLst/>
          </a:prstGeom>
          <a:solidFill>
            <a:srgbClr val="F511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chemeClr val="bg1"/>
                </a:solidFill>
                <a:latin typeface="Inter"/>
              </a:rPr>
              <a:t>Structure Summary</a:t>
            </a:r>
          </a:p>
        </p:txBody>
      </p:sp>
    </p:spTree>
    <p:extLst>
      <p:ext uri="{BB962C8B-B14F-4D97-AF65-F5344CB8AC3E}">
        <p14:creationId xmlns:p14="http://schemas.microsoft.com/office/powerpoint/2010/main" val="2092454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5E89C3-D9C0-44DC-AC1F-64159AA3CFCF}"/>
              </a:ext>
            </a:extLst>
          </p:cNvPr>
          <p:cNvSpPr txBox="1"/>
          <p:nvPr/>
        </p:nvSpPr>
        <p:spPr>
          <a:xfrm>
            <a:off x="659876" y="329937"/>
            <a:ext cx="1019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 – The Battle and Defeat of Napoleon – 1926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5B197-4F43-49B7-AD0D-96E3B32CBE9D}"/>
              </a:ext>
            </a:extLst>
          </p:cNvPr>
          <p:cNvSpPr txBox="1"/>
          <p:nvPr/>
        </p:nvSpPr>
        <p:spPr>
          <a:xfrm>
            <a:off x="317368" y="1779687"/>
            <a:ext cx="113844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solidFill>
                  <a:srgbClr val="FF0066"/>
                </a:solidFill>
                <a:latin typeface="Inter"/>
              </a:rPr>
              <a:t>Introduction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solidFill>
                  <a:srgbClr val="C00000"/>
                </a:solidFill>
                <a:latin typeface="Inter"/>
              </a:rPr>
              <a:t>Theme A (military)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solidFill>
                  <a:srgbClr val="C00000"/>
                </a:solidFill>
                <a:latin typeface="Inter"/>
              </a:rPr>
              <a:t>Theme A </a:t>
            </a:r>
            <a:r>
              <a:rPr lang="en-GB" sz="3600" dirty="0">
                <a:latin typeface="Inter"/>
              </a:rPr>
              <a:t>repeats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Figure 1: </a:t>
            </a:r>
            <a:r>
              <a:rPr lang="en-GB" sz="3600" dirty="0">
                <a:solidFill>
                  <a:srgbClr val="0070C0"/>
                </a:solidFill>
                <a:latin typeface="Inter"/>
              </a:rPr>
              <a:t>Explosion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solidFill>
                  <a:srgbClr val="FFC000"/>
                </a:solidFill>
                <a:latin typeface="Inter"/>
              </a:rPr>
              <a:t>Fanfare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solidFill>
                  <a:srgbClr val="C00000"/>
                </a:solidFill>
                <a:latin typeface="Inter"/>
              </a:rPr>
              <a:t>Theme A </a:t>
            </a:r>
            <a:r>
              <a:rPr lang="en-GB" sz="3600" dirty="0">
                <a:latin typeface="Inter"/>
              </a:rPr>
              <a:t>repeats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solidFill>
                  <a:srgbClr val="C00000"/>
                </a:solidFill>
                <a:latin typeface="Inter"/>
              </a:rPr>
              <a:t>Theme A</a:t>
            </a:r>
            <a:r>
              <a:rPr lang="en-GB" sz="3600" dirty="0">
                <a:latin typeface="Inter"/>
              </a:rPr>
              <a:t> repeats again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solidFill>
                  <a:srgbClr val="0070C0"/>
                </a:solidFill>
                <a:latin typeface="Inter"/>
              </a:rPr>
              <a:t>Explosion </a:t>
            </a:r>
            <a:r>
              <a:rPr lang="en-GB" sz="3600" dirty="0">
                <a:latin typeface="Inter"/>
              </a:rPr>
              <a:t>repeats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solidFill>
                  <a:srgbClr val="FFC000"/>
                </a:solidFill>
                <a:latin typeface="Inter"/>
              </a:rPr>
              <a:t>Fanfare</a:t>
            </a:r>
            <a:r>
              <a:rPr lang="en-GB" sz="3600" dirty="0">
                <a:latin typeface="Inter"/>
              </a:rPr>
              <a:t> repeats</a:t>
            </a:r>
            <a:endParaRPr lang="en-GB" sz="3600" dirty="0">
              <a:solidFill>
                <a:srgbClr val="FFC000"/>
              </a:solidFill>
              <a:latin typeface="Int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A5BA23-EEAD-4A2D-889F-8E89E0930F12}"/>
              </a:ext>
            </a:extLst>
          </p:cNvPr>
          <p:cNvSpPr txBox="1"/>
          <p:nvPr/>
        </p:nvSpPr>
        <p:spPr>
          <a:xfrm>
            <a:off x="326794" y="976268"/>
            <a:ext cx="11538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Inter"/>
              </a:rPr>
              <a:t>Section 1: Build-up to the battle</a:t>
            </a:r>
          </a:p>
        </p:txBody>
      </p:sp>
    </p:spTree>
    <p:extLst>
      <p:ext uri="{BB962C8B-B14F-4D97-AF65-F5344CB8AC3E}">
        <p14:creationId xmlns:p14="http://schemas.microsoft.com/office/powerpoint/2010/main" val="3666678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5E89C3-D9C0-44DC-AC1F-64159AA3CFCF}"/>
              </a:ext>
            </a:extLst>
          </p:cNvPr>
          <p:cNvSpPr txBox="1"/>
          <p:nvPr/>
        </p:nvSpPr>
        <p:spPr>
          <a:xfrm>
            <a:off x="659876" y="329937"/>
            <a:ext cx="1019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 – The Battle and Defeat of Napoleon – 1926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5B197-4F43-49B7-AD0D-96E3B32CBE9D}"/>
              </a:ext>
            </a:extLst>
          </p:cNvPr>
          <p:cNvSpPr txBox="1"/>
          <p:nvPr/>
        </p:nvSpPr>
        <p:spPr>
          <a:xfrm>
            <a:off x="317368" y="1779687"/>
            <a:ext cx="11384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New section introduced by percussion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solidFill>
                  <a:srgbClr val="7030A0"/>
                </a:solidFill>
                <a:latin typeface="Inter"/>
              </a:rPr>
              <a:t>Theme B (Napoleon)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solidFill>
                  <a:srgbClr val="7030A0"/>
                </a:solidFill>
                <a:latin typeface="Inter"/>
              </a:rPr>
              <a:t>Theme B (Napoleon) </a:t>
            </a:r>
            <a:r>
              <a:rPr lang="en-GB" sz="3600" dirty="0">
                <a:latin typeface="Inter"/>
              </a:rPr>
              <a:t>repeats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 err="1">
                <a:solidFill>
                  <a:srgbClr val="F5118C"/>
                </a:solidFill>
                <a:latin typeface="Inter"/>
              </a:rPr>
              <a:t>Lunga</a:t>
            </a:r>
            <a:r>
              <a:rPr lang="en-GB" sz="3600" dirty="0">
                <a:solidFill>
                  <a:srgbClr val="F5118C"/>
                </a:solidFill>
                <a:latin typeface="Inter"/>
              </a:rPr>
              <a:t> </a:t>
            </a:r>
            <a:r>
              <a:rPr lang="en-GB" sz="3600" dirty="0" err="1">
                <a:solidFill>
                  <a:srgbClr val="F5118C"/>
                </a:solidFill>
                <a:latin typeface="Inter"/>
              </a:rPr>
              <a:t>pausa</a:t>
            </a:r>
            <a:r>
              <a:rPr lang="en-GB" sz="3600" dirty="0">
                <a:solidFill>
                  <a:srgbClr val="F5118C"/>
                </a:solidFill>
                <a:latin typeface="Inter"/>
              </a:rPr>
              <a:t> = long silence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A5BA23-EEAD-4A2D-889F-8E89E0930F12}"/>
              </a:ext>
            </a:extLst>
          </p:cNvPr>
          <p:cNvSpPr txBox="1"/>
          <p:nvPr/>
        </p:nvSpPr>
        <p:spPr>
          <a:xfrm>
            <a:off x="326794" y="976268"/>
            <a:ext cx="11538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Inter"/>
              </a:rPr>
              <a:t>Section 2: The Arrival of Napoleon</a:t>
            </a:r>
          </a:p>
        </p:txBody>
      </p:sp>
    </p:spTree>
    <p:extLst>
      <p:ext uri="{BB962C8B-B14F-4D97-AF65-F5344CB8AC3E}">
        <p14:creationId xmlns:p14="http://schemas.microsoft.com/office/powerpoint/2010/main" val="1649524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5E89C3-D9C0-44DC-AC1F-64159AA3CFCF}"/>
              </a:ext>
            </a:extLst>
          </p:cNvPr>
          <p:cNvSpPr txBox="1"/>
          <p:nvPr/>
        </p:nvSpPr>
        <p:spPr>
          <a:xfrm>
            <a:off x="659876" y="329937"/>
            <a:ext cx="1019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 – The Battle and Defeat of Napoleon – 1926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5B197-4F43-49B7-AD0D-96E3B32CBE9D}"/>
              </a:ext>
            </a:extLst>
          </p:cNvPr>
          <p:cNvSpPr txBox="1"/>
          <p:nvPr/>
        </p:nvSpPr>
        <p:spPr>
          <a:xfrm>
            <a:off x="317368" y="1779687"/>
            <a:ext cx="11384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Inter"/>
              </a:rPr>
              <a:t>Theme C (Funeral March)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Inter"/>
              </a:rPr>
              <a:t>Funeral march fades away</a:t>
            </a:r>
          </a:p>
          <a:p>
            <a:r>
              <a:rPr lang="en-GB" sz="3600" b="1" dirty="0">
                <a:solidFill>
                  <a:srgbClr val="F5118C"/>
                </a:solidFill>
                <a:latin typeface="Inter"/>
              </a:rPr>
              <a:t>Morendo</a:t>
            </a:r>
            <a:r>
              <a:rPr lang="en-GB" sz="3600" dirty="0">
                <a:solidFill>
                  <a:srgbClr val="F5118C"/>
                </a:solidFill>
                <a:latin typeface="Inter"/>
              </a:rPr>
              <a:t> = dying away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A5BA23-EEAD-4A2D-889F-8E89E0930F12}"/>
              </a:ext>
            </a:extLst>
          </p:cNvPr>
          <p:cNvSpPr txBox="1"/>
          <p:nvPr/>
        </p:nvSpPr>
        <p:spPr>
          <a:xfrm>
            <a:off x="326794" y="976268"/>
            <a:ext cx="11538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Inter"/>
              </a:rPr>
              <a:t>Section 3: The Defeat of Napoleon</a:t>
            </a:r>
          </a:p>
        </p:txBody>
      </p:sp>
    </p:spTree>
    <p:extLst>
      <p:ext uri="{BB962C8B-B14F-4D97-AF65-F5344CB8AC3E}">
        <p14:creationId xmlns:p14="http://schemas.microsoft.com/office/powerpoint/2010/main" val="76663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26DF12-7096-4307-A1C7-C1F14A87DCE3}"/>
              </a:ext>
            </a:extLst>
          </p:cNvPr>
          <p:cNvSpPr txBox="1"/>
          <p:nvPr/>
        </p:nvSpPr>
        <p:spPr>
          <a:xfrm>
            <a:off x="103695" y="386131"/>
            <a:ext cx="4975401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 err="1">
                <a:latin typeface="Inter"/>
              </a:rPr>
              <a:t>Zoltán</a:t>
            </a:r>
            <a:r>
              <a:rPr lang="en-GB" sz="6600" b="1" dirty="0">
                <a:latin typeface="Inter"/>
              </a:rPr>
              <a:t> </a:t>
            </a:r>
            <a:r>
              <a:rPr lang="en-GB" sz="6600" b="1" dirty="0" err="1">
                <a:latin typeface="Inter"/>
              </a:rPr>
              <a:t>Kodály</a:t>
            </a:r>
            <a:endParaRPr lang="en-GB" sz="6600" b="1" dirty="0">
              <a:latin typeface="Inter"/>
            </a:endParaRPr>
          </a:p>
          <a:p>
            <a:r>
              <a:rPr lang="en-GB" sz="4400" dirty="0">
                <a:latin typeface="Inter"/>
              </a:rPr>
              <a:t>1882-1967</a:t>
            </a:r>
          </a:p>
          <a:p>
            <a:endParaRPr lang="en-GB" sz="4400" dirty="0">
              <a:latin typeface="Inte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BD9F3-D660-4E8C-8147-E9C91B393AE8}"/>
              </a:ext>
            </a:extLst>
          </p:cNvPr>
          <p:cNvSpPr txBox="1"/>
          <p:nvPr/>
        </p:nvSpPr>
        <p:spPr>
          <a:xfrm>
            <a:off x="1479921" y="2235429"/>
            <a:ext cx="397948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600" b="1" i="1" dirty="0" err="1">
                <a:latin typeface="Inter"/>
              </a:rPr>
              <a:t>Háry</a:t>
            </a:r>
            <a:r>
              <a:rPr lang="en-GB" sz="6600" b="1" i="1" dirty="0">
                <a:latin typeface="Inter"/>
              </a:rPr>
              <a:t> </a:t>
            </a:r>
            <a:r>
              <a:rPr lang="en-GB" sz="6600" b="1" i="1" dirty="0" err="1">
                <a:latin typeface="Inter"/>
              </a:rPr>
              <a:t>János</a:t>
            </a:r>
            <a:endParaRPr lang="en-GB" sz="6600" b="1" i="1" dirty="0">
              <a:latin typeface="Inter"/>
            </a:endParaRPr>
          </a:p>
          <a:p>
            <a:pPr algn="ctr"/>
            <a:r>
              <a:rPr lang="en-GB" sz="4400" dirty="0">
                <a:latin typeface="Inter"/>
              </a:rPr>
              <a:t>(1926)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AD045-67A3-4661-A468-B01F4A5C0C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3"/>
          <a:stretch/>
        </p:blipFill>
        <p:spPr>
          <a:xfrm>
            <a:off x="7352907" y="0"/>
            <a:ext cx="4839093" cy="69098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1B64A2-D177-4893-ACFC-1B448AB2C945}"/>
              </a:ext>
            </a:extLst>
          </p:cNvPr>
          <p:cNvSpPr txBox="1"/>
          <p:nvPr/>
        </p:nvSpPr>
        <p:spPr>
          <a:xfrm>
            <a:off x="103695" y="4138367"/>
            <a:ext cx="70041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Inter"/>
              </a:rPr>
              <a:t>‘The Battle and Defeat of Napoleon’</a:t>
            </a:r>
          </a:p>
          <a:p>
            <a:pPr algn="ctr"/>
            <a:r>
              <a:rPr lang="en-GB" sz="2800" dirty="0">
                <a:latin typeface="Inter"/>
              </a:rPr>
              <a:t>and</a:t>
            </a:r>
          </a:p>
          <a:p>
            <a:pPr algn="ctr"/>
            <a:r>
              <a:rPr lang="en-GB" sz="4400" dirty="0">
                <a:latin typeface="Inter"/>
              </a:rPr>
              <a:t>‘Intermezzo’</a:t>
            </a:r>
          </a:p>
        </p:txBody>
      </p:sp>
    </p:spTree>
    <p:extLst>
      <p:ext uri="{BB962C8B-B14F-4D97-AF65-F5344CB8AC3E}">
        <p14:creationId xmlns:p14="http://schemas.microsoft.com/office/powerpoint/2010/main" val="2915807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CBAB9E5-4FD9-440C-AAC5-1B402223AAE2}"/>
              </a:ext>
            </a:extLst>
          </p:cNvPr>
          <p:cNvSpPr txBox="1"/>
          <p:nvPr/>
        </p:nvSpPr>
        <p:spPr>
          <a:xfrm>
            <a:off x="521110" y="2201342"/>
            <a:ext cx="11670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A short connecting piece between acts of a play or opera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6A6D3D-70CA-4176-ACB8-BC2FB84EFE44}"/>
              </a:ext>
            </a:extLst>
          </p:cNvPr>
          <p:cNvSpPr txBox="1"/>
          <p:nvPr/>
        </p:nvSpPr>
        <p:spPr>
          <a:xfrm>
            <a:off x="424714" y="1214909"/>
            <a:ext cx="3203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Inter"/>
              </a:rPr>
              <a:t>Intermezzo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694D45-B159-4087-837E-9BD45AE4CD15}"/>
              </a:ext>
            </a:extLst>
          </p:cNvPr>
          <p:cNvSpPr txBox="1"/>
          <p:nvPr/>
        </p:nvSpPr>
        <p:spPr>
          <a:xfrm>
            <a:off x="424713" y="3291704"/>
            <a:ext cx="3070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Inter"/>
              </a:rPr>
              <a:t>Cimbalom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C2190E-8B8C-4C3B-96FF-59DFAD2C80FD}"/>
              </a:ext>
            </a:extLst>
          </p:cNvPr>
          <p:cNvSpPr txBox="1"/>
          <p:nvPr/>
        </p:nvSpPr>
        <p:spPr>
          <a:xfrm>
            <a:off x="521110" y="4295770"/>
            <a:ext cx="73692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A type of string instrument from Hungary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Played with two beaters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F282C7-A0C4-492B-9AF4-33AB4AD25F20}"/>
              </a:ext>
            </a:extLst>
          </p:cNvPr>
          <p:cNvSpPr txBox="1"/>
          <p:nvPr/>
        </p:nvSpPr>
        <p:spPr>
          <a:xfrm>
            <a:off x="2237193" y="398550"/>
            <a:ext cx="75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  <a:latin typeface="Inter"/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  <a:latin typeface="Inter"/>
              </a:rPr>
              <a:t> – Intermezzo – 1926 </a:t>
            </a:r>
          </a:p>
        </p:txBody>
      </p:sp>
      <p:pic>
        <p:nvPicPr>
          <p:cNvPr id="11" name="Picture 2" descr="Cimbalom - Ringve Musikkmuseum">
            <a:extLst>
              <a:ext uri="{FF2B5EF4-FFF2-40B4-BE49-F238E27FC236}">
                <a16:creationId xmlns:a16="http://schemas.microsoft.com/office/drawing/2014/main" id="{7221DFC1-565A-44D9-B902-6712F586E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178" y="3546987"/>
            <a:ext cx="4548518" cy="30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968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55A12C79-C104-4EB0-9700-E5D9C31CD1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95182" y="1753751"/>
            <a:ext cx="8201636" cy="46134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0E4209-2D4E-4BC8-A4D5-A4901BD7042E}"/>
              </a:ext>
            </a:extLst>
          </p:cNvPr>
          <p:cNvSpPr txBox="1"/>
          <p:nvPr/>
        </p:nvSpPr>
        <p:spPr>
          <a:xfrm>
            <a:off x="2237193" y="398550"/>
            <a:ext cx="75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  <a:latin typeface="Inter"/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  <a:latin typeface="Inter"/>
              </a:rPr>
              <a:t> – Intermezzo – 1926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C310E9-B83C-447D-BB52-EF920BCAA0AB}"/>
              </a:ext>
            </a:extLst>
          </p:cNvPr>
          <p:cNvSpPr txBox="1"/>
          <p:nvPr/>
        </p:nvSpPr>
        <p:spPr>
          <a:xfrm>
            <a:off x="1995183" y="922754"/>
            <a:ext cx="820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Inter"/>
              </a:rPr>
              <a:t>What is a cimbalom?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9C35DC-1D3E-4F96-88E2-A1A711EA296C}"/>
              </a:ext>
            </a:extLst>
          </p:cNvPr>
          <p:cNvSpPr txBox="1"/>
          <p:nvPr/>
        </p:nvSpPr>
        <p:spPr>
          <a:xfrm>
            <a:off x="3882705" y="6442599"/>
            <a:ext cx="496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https://www.youtube.com/watch?v=62x1HkiaWQA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8236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AE42D24-9265-4C6F-B8F7-6CA7FC2C01B9}"/>
              </a:ext>
            </a:extLst>
          </p:cNvPr>
          <p:cNvSpPr txBox="1"/>
          <p:nvPr/>
        </p:nvSpPr>
        <p:spPr>
          <a:xfrm>
            <a:off x="2237193" y="398550"/>
            <a:ext cx="75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  <a:latin typeface="Inter"/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  <a:latin typeface="Inter"/>
              </a:rPr>
              <a:t> – Intermezzo – 1926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112E73-0E3F-4D3D-8D8F-117F753C98E2}"/>
              </a:ext>
            </a:extLst>
          </p:cNvPr>
          <p:cNvSpPr txBox="1"/>
          <p:nvPr/>
        </p:nvSpPr>
        <p:spPr>
          <a:xfrm>
            <a:off x="3336460" y="2705725"/>
            <a:ext cx="5519080" cy="1446550"/>
          </a:xfrm>
          <a:prstGeom prst="rect">
            <a:avLst/>
          </a:prstGeom>
          <a:solidFill>
            <a:srgbClr val="F511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chemeClr val="bg1"/>
                </a:solidFill>
                <a:latin typeface="Inter"/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3274125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6B4B91-AE0C-4CB6-9DA7-33222300EEAC}"/>
              </a:ext>
            </a:extLst>
          </p:cNvPr>
          <p:cNvSpPr txBox="1"/>
          <p:nvPr/>
        </p:nvSpPr>
        <p:spPr>
          <a:xfrm>
            <a:off x="641023" y="329937"/>
            <a:ext cx="1047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  <a:latin typeface="Inter"/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  <a:latin typeface="Inter"/>
              </a:rPr>
              <a:t> – Intermezzo – 1926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BAB9E5-4FD9-440C-AAC5-1B402223AAE2}"/>
              </a:ext>
            </a:extLst>
          </p:cNvPr>
          <p:cNvSpPr txBox="1"/>
          <p:nvPr/>
        </p:nvSpPr>
        <p:spPr>
          <a:xfrm>
            <a:off x="216310" y="1164489"/>
            <a:ext cx="11670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The piece starts on the upbeat with a short upward flourish made up of three demisemiquavers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E45C93-1C41-402E-9065-4AF333D50A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979" b="5630"/>
          <a:stretch/>
        </p:blipFill>
        <p:spPr>
          <a:xfrm>
            <a:off x="3543691" y="2507521"/>
            <a:ext cx="4110873" cy="13418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23B778-5D29-4C96-A01E-A6E5C382476E}"/>
              </a:ext>
            </a:extLst>
          </p:cNvPr>
          <p:cNvSpPr/>
          <p:nvPr/>
        </p:nvSpPr>
        <p:spPr>
          <a:xfrm>
            <a:off x="810705" y="4110087"/>
            <a:ext cx="10671142" cy="2196445"/>
          </a:xfrm>
          <a:prstGeom prst="rect">
            <a:avLst/>
          </a:prstGeom>
          <a:noFill/>
          <a:ln w="57150">
            <a:solidFill>
              <a:srgbClr val="F5118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Quiz Question: What is it called when the phrase starts on the upbeat?</a:t>
            </a:r>
          </a:p>
        </p:txBody>
      </p:sp>
    </p:spTree>
    <p:extLst>
      <p:ext uri="{BB962C8B-B14F-4D97-AF65-F5344CB8AC3E}">
        <p14:creationId xmlns:p14="http://schemas.microsoft.com/office/powerpoint/2010/main" val="3808232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6B4B91-AE0C-4CB6-9DA7-33222300EEAC}"/>
              </a:ext>
            </a:extLst>
          </p:cNvPr>
          <p:cNvSpPr txBox="1"/>
          <p:nvPr/>
        </p:nvSpPr>
        <p:spPr>
          <a:xfrm>
            <a:off x="641023" y="329937"/>
            <a:ext cx="1047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  <a:latin typeface="Inter"/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  <a:latin typeface="Inter"/>
              </a:rPr>
              <a:t> – Intermezzo – 1926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E45C93-1C41-402E-9065-4AF333D50A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979" b="5630"/>
          <a:stretch/>
        </p:blipFill>
        <p:spPr>
          <a:xfrm>
            <a:off x="3496557" y="1659108"/>
            <a:ext cx="4110873" cy="13418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23B778-5D29-4C96-A01E-A6E5C382476E}"/>
              </a:ext>
            </a:extLst>
          </p:cNvPr>
          <p:cNvSpPr/>
          <p:nvPr/>
        </p:nvSpPr>
        <p:spPr>
          <a:xfrm>
            <a:off x="760429" y="3355943"/>
            <a:ext cx="10671142" cy="2196445"/>
          </a:xfrm>
          <a:prstGeom prst="rect">
            <a:avLst/>
          </a:prstGeom>
          <a:noFill/>
          <a:ln w="57150">
            <a:solidFill>
              <a:srgbClr val="F5118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Answer: Anacrusis!</a:t>
            </a:r>
          </a:p>
        </p:txBody>
      </p:sp>
    </p:spTree>
    <p:extLst>
      <p:ext uri="{BB962C8B-B14F-4D97-AF65-F5344CB8AC3E}">
        <p14:creationId xmlns:p14="http://schemas.microsoft.com/office/powerpoint/2010/main" val="364752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6B4B91-AE0C-4CB6-9DA7-33222300EEAC}"/>
              </a:ext>
            </a:extLst>
          </p:cNvPr>
          <p:cNvSpPr txBox="1"/>
          <p:nvPr/>
        </p:nvSpPr>
        <p:spPr>
          <a:xfrm>
            <a:off x="641023" y="329937"/>
            <a:ext cx="1047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  <a:latin typeface="Inter"/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  <a:latin typeface="Inter"/>
              </a:rPr>
              <a:t> – Intermezzo – 1926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BAB9E5-4FD9-440C-AAC5-1B402223AAE2}"/>
              </a:ext>
            </a:extLst>
          </p:cNvPr>
          <p:cNvSpPr txBox="1"/>
          <p:nvPr/>
        </p:nvSpPr>
        <p:spPr>
          <a:xfrm>
            <a:off x="150323" y="976268"/>
            <a:ext cx="1167089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Inter"/>
              </a:rPr>
              <a:t>Section A: Main Theme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Played by clarinet and strings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It features a scotch snap rhythm – a semiquaver followed by a dotted quaver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In D major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The cimbalom plays a variation of the melody but using a constant stream of semiquavers</a:t>
            </a:r>
          </a:p>
          <a:p>
            <a:endParaRPr lang="en-GB" sz="3600" dirty="0">
              <a:latin typeface="Inte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2C1FD0-AFD6-4D64-9F42-A904078C0B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39"/>
          <a:stretch/>
        </p:blipFill>
        <p:spPr>
          <a:xfrm>
            <a:off x="970176" y="5134807"/>
            <a:ext cx="10515600" cy="9346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81A5DF-94C0-4B84-8F8B-1D49CA42CC25}"/>
              </a:ext>
            </a:extLst>
          </p:cNvPr>
          <p:cNvSpPr/>
          <p:nvPr/>
        </p:nvSpPr>
        <p:spPr>
          <a:xfrm>
            <a:off x="5608948" y="5134807"/>
            <a:ext cx="942681" cy="934692"/>
          </a:xfrm>
          <a:prstGeom prst="rect">
            <a:avLst/>
          </a:prstGeom>
          <a:noFill/>
          <a:ln w="76200">
            <a:solidFill>
              <a:srgbClr val="F51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9ED23D-5F5A-4878-A2E6-C034FB7EE00C}"/>
              </a:ext>
            </a:extLst>
          </p:cNvPr>
          <p:cNvSpPr/>
          <p:nvPr/>
        </p:nvSpPr>
        <p:spPr>
          <a:xfrm>
            <a:off x="8547362" y="5134807"/>
            <a:ext cx="942681" cy="934692"/>
          </a:xfrm>
          <a:prstGeom prst="rect">
            <a:avLst/>
          </a:prstGeom>
          <a:noFill/>
          <a:ln w="76200">
            <a:solidFill>
              <a:srgbClr val="F51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264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6B4B91-AE0C-4CB6-9DA7-33222300EEAC}"/>
              </a:ext>
            </a:extLst>
          </p:cNvPr>
          <p:cNvSpPr txBox="1"/>
          <p:nvPr/>
        </p:nvSpPr>
        <p:spPr>
          <a:xfrm>
            <a:off x="641023" y="329937"/>
            <a:ext cx="1047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  <a:latin typeface="Inter"/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  <a:latin typeface="Inter"/>
              </a:rPr>
              <a:t> – Intermezzo – 1926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2C1FD0-AFD6-4D64-9F42-A904078C0B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39"/>
          <a:stretch/>
        </p:blipFill>
        <p:spPr>
          <a:xfrm>
            <a:off x="838200" y="1698759"/>
            <a:ext cx="10515600" cy="9346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81A5DF-94C0-4B84-8F8B-1D49CA42CC25}"/>
              </a:ext>
            </a:extLst>
          </p:cNvPr>
          <p:cNvSpPr/>
          <p:nvPr/>
        </p:nvSpPr>
        <p:spPr>
          <a:xfrm>
            <a:off x="5476972" y="1698759"/>
            <a:ext cx="942681" cy="934692"/>
          </a:xfrm>
          <a:prstGeom prst="rect">
            <a:avLst/>
          </a:prstGeom>
          <a:noFill/>
          <a:ln w="76200">
            <a:solidFill>
              <a:srgbClr val="F51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9ED23D-5F5A-4878-A2E6-C034FB7EE00C}"/>
              </a:ext>
            </a:extLst>
          </p:cNvPr>
          <p:cNvSpPr/>
          <p:nvPr/>
        </p:nvSpPr>
        <p:spPr>
          <a:xfrm>
            <a:off x="8415386" y="1698759"/>
            <a:ext cx="942681" cy="934692"/>
          </a:xfrm>
          <a:prstGeom prst="rect">
            <a:avLst/>
          </a:prstGeom>
          <a:noFill/>
          <a:ln w="76200">
            <a:solidFill>
              <a:srgbClr val="F51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EEB94D-7F7E-42DD-884A-3100D237B911}"/>
              </a:ext>
            </a:extLst>
          </p:cNvPr>
          <p:cNvSpPr/>
          <p:nvPr/>
        </p:nvSpPr>
        <p:spPr>
          <a:xfrm>
            <a:off x="760429" y="3355943"/>
            <a:ext cx="10671142" cy="2196445"/>
          </a:xfrm>
          <a:prstGeom prst="rect">
            <a:avLst/>
          </a:prstGeom>
          <a:noFill/>
          <a:ln w="57150">
            <a:solidFill>
              <a:srgbClr val="F5118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Quiz Question: The melody moves stepwise. 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What is this called?</a:t>
            </a:r>
          </a:p>
        </p:txBody>
      </p:sp>
    </p:spTree>
    <p:extLst>
      <p:ext uri="{BB962C8B-B14F-4D97-AF65-F5344CB8AC3E}">
        <p14:creationId xmlns:p14="http://schemas.microsoft.com/office/powerpoint/2010/main" val="3831684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6B4B91-AE0C-4CB6-9DA7-33222300EEAC}"/>
              </a:ext>
            </a:extLst>
          </p:cNvPr>
          <p:cNvSpPr txBox="1"/>
          <p:nvPr/>
        </p:nvSpPr>
        <p:spPr>
          <a:xfrm>
            <a:off x="641023" y="329937"/>
            <a:ext cx="1047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  <a:latin typeface="Inter"/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  <a:latin typeface="Inter"/>
              </a:rPr>
              <a:t> – Intermezzo – 1926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2C1FD0-AFD6-4D64-9F42-A904078C0B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39"/>
          <a:stretch/>
        </p:blipFill>
        <p:spPr>
          <a:xfrm>
            <a:off x="838200" y="1698759"/>
            <a:ext cx="10515600" cy="9346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81A5DF-94C0-4B84-8F8B-1D49CA42CC25}"/>
              </a:ext>
            </a:extLst>
          </p:cNvPr>
          <p:cNvSpPr/>
          <p:nvPr/>
        </p:nvSpPr>
        <p:spPr>
          <a:xfrm>
            <a:off x="5476972" y="1698759"/>
            <a:ext cx="942681" cy="934692"/>
          </a:xfrm>
          <a:prstGeom prst="rect">
            <a:avLst/>
          </a:prstGeom>
          <a:noFill/>
          <a:ln w="76200">
            <a:solidFill>
              <a:srgbClr val="F51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9ED23D-5F5A-4878-A2E6-C034FB7EE00C}"/>
              </a:ext>
            </a:extLst>
          </p:cNvPr>
          <p:cNvSpPr/>
          <p:nvPr/>
        </p:nvSpPr>
        <p:spPr>
          <a:xfrm>
            <a:off x="8415386" y="1698759"/>
            <a:ext cx="942681" cy="934692"/>
          </a:xfrm>
          <a:prstGeom prst="rect">
            <a:avLst/>
          </a:prstGeom>
          <a:noFill/>
          <a:ln w="76200">
            <a:solidFill>
              <a:srgbClr val="F51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EEB94D-7F7E-42DD-884A-3100D237B911}"/>
              </a:ext>
            </a:extLst>
          </p:cNvPr>
          <p:cNvSpPr/>
          <p:nvPr/>
        </p:nvSpPr>
        <p:spPr>
          <a:xfrm>
            <a:off x="760429" y="3355943"/>
            <a:ext cx="10671142" cy="2196445"/>
          </a:xfrm>
          <a:prstGeom prst="rect">
            <a:avLst/>
          </a:prstGeom>
          <a:noFill/>
          <a:ln w="57150">
            <a:solidFill>
              <a:srgbClr val="F5118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Answer: Conjunct</a:t>
            </a:r>
          </a:p>
        </p:txBody>
      </p:sp>
    </p:spTree>
    <p:extLst>
      <p:ext uri="{BB962C8B-B14F-4D97-AF65-F5344CB8AC3E}">
        <p14:creationId xmlns:p14="http://schemas.microsoft.com/office/powerpoint/2010/main" val="1082720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6B4B91-AE0C-4CB6-9DA7-33222300EEAC}"/>
              </a:ext>
            </a:extLst>
          </p:cNvPr>
          <p:cNvSpPr txBox="1"/>
          <p:nvPr/>
        </p:nvSpPr>
        <p:spPr>
          <a:xfrm>
            <a:off x="641023" y="329937"/>
            <a:ext cx="1047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  <a:latin typeface="Inter"/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  <a:latin typeface="Inter"/>
              </a:rPr>
              <a:t> – Intermezzo – 1926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BAB9E5-4FD9-440C-AAC5-1B402223AAE2}"/>
              </a:ext>
            </a:extLst>
          </p:cNvPr>
          <p:cNvSpPr txBox="1"/>
          <p:nvPr/>
        </p:nvSpPr>
        <p:spPr>
          <a:xfrm>
            <a:off x="150323" y="976268"/>
            <a:ext cx="1167089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Inter"/>
              </a:rPr>
              <a:t>Section A: Main Theme </a:t>
            </a:r>
            <a:r>
              <a:rPr lang="en-GB" sz="4000" dirty="0">
                <a:latin typeface="Inter"/>
              </a:rPr>
              <a:t>repeats</a:t>
            </a:r>
            <a:endParaRPr lang="en-GB" sz="4000" b="1" dirty="0">
              <a:solidFill>
                <a:srgbClr val="C00000"/>
              </a:solidFill>
              <a:latin typeface="Inter"/>
            </a:endParaRP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Flute is added an octave higher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Bassline becomes chromatic which changes the chords and harmonies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Theme ends on dominant chord (A minor)</a:t>
            </a:r>
          </a:p>
          <a:p>
            <a:pPr marL="571500" indent="-571500">
              <a:buBlip>
                <a:blip r:embed="rId4">
                  <a:extLst/>
                </a:blip>
              </a:buBlip>
            </a:pPr>
            <a:endParaRPr lang="en-GB" sz="3600" dirty="0">
              <a:latin typeface="Inter"/>
            </a:endParaRPr>
          </a:p>
          <a:p>
            <a:r>
              <a:rPr lang="en-GB" sz="3600" b="1" dirty="0">
                <a:solidFill>
                  <a:srgbClr val="C00000"/>
                </a:solidFill>
                <a:latin typeface="Inter"/>
              </a:rPr>
              <a:t>Main theme (1</a:t>
            </a:r>
            <a:r>
              <a:rPr lang="en-GB" sz="3600" b="1" baseline="30000" dirty="0">
                <a:solidFill>
                  <a:srgbClr val="C00000"/>
                </a:solidFill>
                <a:latin typeface="Inter"/>
              </a:rPr>
              <a:t>st</a:t>
            </a:r>
            <a:r>
              <a:rPr lang="en-GB" sz="3600" b="1" dirty="0">
                <a:solidFill>
                  <a:srgbClr val="C00000"/>
                </a:solidFill>
                <a:latin typeface="Inter"/>
              </a:rPr>
              <a:t> and 2</a:t>
            </a:r>
            <a:r>
              <a:rPr lang="en-GB" sz="3600" b="1" baseline="30000" dirty="0">
                <a:solidFill>
                  <a:srgbClr val="C00000"/>
                </a:solidFill>
                <a:latin typeface="Inter"/>
              </a:rPr>
              <a:t>nd</a:t>
            </a:r>
            <a:r>
              <a:rPr lang="en-GB" sz="3600" b="1" dirty="0">
                <a:solidFill>
                  <a:srgbClr val="C00000"/>
                </a:solidFill>
                <a:latin typeface="Inter"/>
              </a:rPr>
              <a:t> version) </a:t>
            </a:r>
            <a:r>
              <a:rPr lang="en-GB" sz="3600" dirty="0">
                <a:latin typeface="Inter"/>
              </a:rPr>
              <a:t>repeat again</a:t>
            </a:r>
            <a:endParaRPr lang="en-GB" sz="3600" b="1" dirty="0">
              <a:solidFill>
                <a:srgbClr val="C00000"/>
              </a:solidFill>
              <a:latin typeface="Inter"/>
            </a:endParaRPr>
          </a:p>
          <a:p>
            <a:endParaRPr lang="en-GB" sz="3600" dirty="0"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65353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6B4B91-AE0C-4CB6-9DA7-33222300EEAC}"/>
              </a:ext>
            </a:extLst>
          </p:cNvPr>
          <p:cNvSpPr txBox="1"/>
          <p:nvPr/>
        </p:nvSpPr>
        <p:spPr>
          <a:xfrm>
            <a:off x="641023" y="329937"/>
            <a:ext cx="1047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  <a:latin typeface="Inter"/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  <a:latin typeface="Inter"/>
              </a:rPr>
              <a:t> – Intermezzo – 1926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EEB94D-7F7E-42DD-884A-3100D237B911}"/>
              </a:ext>
            </a:extLst>
          </p:cNvPr>
          <p:cNvSpPr/>
          <p:nvPr/>
        </p:nvSpPr>
        <p:spPr>
          <a:xfrm>
            <a:off x="760429" y="3355943"/>
            <a:ext cx="10671142" cy="2196445"/>
          </a:xfrm>
          <a:prstGeom prst="rect">
            <a:avLst/>
          </a:prstGeom>
          <a:noFill/>
          <a:ln w="57150">
            <a:solidFill>
              <a:srgbClr val="F5118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Quiz Question: What does it mean when </a:t>
            </a:r>
          </a:p>
          <a:p>
            <a:pPr algn="ctr"/>
            <a:r>
              <a:rPr lang="en-GB" sz="3600" dirty="0">
                <a:solidFill>
                  <a:schemeClr val="tx1"/>
                </a:solidFill>
              </a:rPr>
              <a:t>‘tempo’ is written above the stave?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99F4F3-D6A9-45E8-B5E9-328A8910FC91}"/>
              </a:ext>
            </a:extLst>
          </p:cNvPr>
          <p:cNvSpPr txBox="1"/>
          <p:nvPr/>
        </p:nvSpPr>
        <p:spPr>
          <a:xfrm>
            <a:off x="760429" y="1392572"/>
            <a:ext cx="10547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Inter"/>
              </a:rPr>
              <a:t>Bar 17: </a:t>
            </a:r>
            <a:r>
              <a:rPr lang="en-GB" sz="3600" i="1" dirty="0" err="1">
                <a:latin typeface="Inter"/>
              </a:rPr>
              <a:t>poco</a:t>
            </a:r>
            <a:r>
              <a:rPr lang="en-GB" sz="3600" i="1" dirty="0">
                <a:latin typeface="Inter"/>
              </a:rPr>
              <a:t> pesante</a:t>
            </a:r>
            <a:r>
              <a:rPr lang="en-GB" sz="3600" dirty="0">
                <a:latin typeface="Inter"/>
              </a:rPr>
              <a:t> = a little heavily</a:t>
            </a:r>
          </a:p>
          <a:p>
            <a:r>
              <a:rPr lang="en-GB" sz="3600" b="1" dirty="0">
                <a:latin typeface="Inter"/>
              </a:rPr>
              <a:t>Bar 18: </a:t>
            </a:r>
            <a:r>
              <a:rPr lang="en-GB" sz="3600" i="1" dirty="0">
                <a:latin typeface="Inter"/>
              </a:rPr>
              <a:t>Tempo</a:t>
            </a:r>
            <a:r>
              <a:rPr lang="en-GB" sz="3600" dirty="0">
                <a:latin typeface="Inter"/>
              </a:rPr>
              <a:t> = speed</a:t>
            </a:r>
            <a:endParaRPr lang="en-GB" sz="3600" b="1" dirty="0"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930016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EAD045-67A3-4661-A468-B01F4A5C0C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3"/>
          <a:stretch/>
        </p:blipFill>
        <p:spPr>
          <a:xfrm>
            <a:off x="7352907" y="0"/>
            <a:ext cx="4839093" cy="69098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1B64A2-D177-4893-ACFC-1B448AB2C945}"/>
              </a:ext>
            </a:extLst>
          </p:cNvPr>
          <p:cNvSpPr txBox="1"/>
          <p:nvPr/>
        </p:nvSpPr>
        <p:spPr>
          <a:xfrm>
            <a:off x="122549" y="2234153"/>
            <a:ext cx="70041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Hungarian composer</a:t>
            </a:r>
          </a:p>
          <a:p>
            <a:pPr marL="571500" indent="-5715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Famous for:</a:t>
            </a:r>
          </a:p>
          <a:p>
            <a:pPr marL="1028700" lvl="1" indent="-571500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Inventing a system of music education</a:t>
            </a:r>
          </a:p>
          <a:p>
            <a:pPr marL="1028700" lvl="1" indent="-571500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Saving thousands of folk songs with friend Béla </a:t>
            </a:r>
            <a:r>
              <a:rPr lang="en-GB" sz="3600" dirty="0" err="1">
                <a:latin typeface="Inter"/>
              </a:rPr>
              <a:t>Bártok</a:t>
            </a:r>
            <a:endParaRPr lang="en-GB" sz="3600" dirty="0">
              <a:latin typeface="Inter"/>
            </a:endParaRPr>
          </a:p>
          <a:p>
            <a:pPr marL="1028700" lvl="1" indent="-571500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GB" sz="3600" i="1" dirty="0" err="1">
                <a:latin typeface="Inter"/>
              </a:rPr>
              <a:t>Háry</a:t>
            </a:r>
            <a:r>
              <a:rPr lang="en-GB" sz="3600" i="1" dirty="0">
                <a:latin typeface="Inter"/>
              </a:rPr>
              <a:t> </a:t>
            </a:r>
            <a:r>
              <a:rPr lang="en-GB" sz="3600" i="1" dirty="0" err="1">
                <a:latin typeface="Inter"/>
              </a:rPr>
              <a:t>János</a:t>
            </a:r>
            <a:r>
              <a:rPr lang="en-GB" sz="3600" dirty="0">
                <a:latin typeface="Inter"/>
              </a:rPr>
              <a:t> (1926 opera)</a:t>
            </a:r>
            <a:endParaRPr lang="en-GB" sz="3600" i="1" dirty="0">
              <a:latin typeface="Inter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GB" sz="4400" dirty="0">
              <a:latin typeface="Inte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F91AEE-6737-4297-8025-84A7E9269907}"/>
              </a:ext>
            </a:extLst>
          </p:cNvPr>
          <p:cNvSpPr txBox="1"/>
          <p:nvPr/>
        </p:nvSpPr>
        <p:spPr>
          <a:xfrm>
            <a:off x="103695" y="386131"/>
            <a:ext cx="4975401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 err="1">
                <a:latin typeface="Inter"/>
              </a:rPr>
              <a:t>Zoltán</a:t>
            </a:r>
            <a:r>
              <a:rPr lang="en-GB" sz="6600" b="1" dirty="0">
                <a:latin typeface="Inter"/>
              </a:rPr>
              <a:t> </a:t>
            </a:r>
            <a:r>
              <a:rPr lang="en-GB" sz="6600" b="1" dirty="0" err="1">
                <a:latin typeface="Inter"/>
              </a:rPr>
              <a:t>Kodály</a:t>
            </a:r>
            <a:endParaRPr lang="en-GB" sz="6600" b="1" dirty="0">
              <a:latin typeface="Inter"/>
            </a:endParaRPr>
          </a:p>
          <a:p>
            <a:r>
              <a:rPr lang="en-GB" sz="4400" dirty="0">
                <a:latin typeface="Inter"/>
              </a:rPr>
              <a:t>1882-1967</a:t>
            </a:r>
          </a:p>
          <a:p>
            <a:endParaRPr lang="en-GB" sz="4400" dirty="0"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2638449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6B4B91-AE0C-4CB6-9DA7-33222300EEAC}"/>
              </a:ext>
            </a:extLst>
          </p:cNvPr>
          <p:cNvSpPr txBox="1"/>
          <p:nvPr/>
        </p:nvSpPr>
        <p:spPr>
          <a:xfrm>
            <a:off x="641023" y="329937"/>
            <a:ext cx="1047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  <a:latin typeface="Inter"/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  <a:latin typeface="Inter"/>
              </a:rPr>
              <a:t> – Intermezzo – 1926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EEB94D-7F7E-42DD-884A-3100D237B911}"/>
              </a:ext>
            </a:extLst>
          </p:cNvPr>
          <p:cNvSpPr/>
          <p:nvPr/>
        </p:nvSpPr>
        <p:spPr>
          <a:xfrm>
            <a:off x="760429" y="3355943"/>
            <a:ext cx="10671142" cy="2196445"/>
          </a:xfrm>
          <a:prstGeom prst="rect">
            <a:avLst/>
          </a:prstGeom>
          <a:noFill/>
          <a:ln w="57150">
            <a:solidFill>
              <a:srgbClr val="F5118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Answer: Return to the original speed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99F4F3-D6A9-45E8-B5E9-328A8910FC91}"/>
              </a:ext>
            </a:extLst>
          </p:cNvPr>
          <p:cNvSpPr txBox="1"/>
          <p:nvPr/>
        </p:nvSpPr>
        <p:spPr>
          <a:xfrm>
            <a:off x="760429" y="1392572"/>
            <a:ext cx="10547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Inter"/>
              </a:rPr>
              <a:t>Bar 17: </a:t>
            </a:r>
            <a:r>
              <a:rPr lang="en-GB" sz="3600" i="1" dirty="0" err="1">
                <a:latin typeface="Inter"/>
              </a:rPr>
              <a:t>poco</a:t>
            </a:r>
            <a:r>
              <a:rPr lang="en-GB" sz="3600" i="1" dirty="0">
                <a:latin typeface="Inter"/>
              </a:rPr>
              <a:t> pesante</a:t>
            </a:r>
            <a:r>
              <a:rPr lang="en-GB" sz="3600" dirty="0">
                <a:latin typeface="Inter"/>
              </a:rPr>
              <a:t> = a little heavily</a:t>
            </a:r>
          </a:p>
          <a:p>
            <a:r>
              <a:rPr lang="en-GB" sz="3600" b="1" dirty="0">
                <a:latin typeface="Inter"/>
              </a:rPr>
              <a:t>Bar 18: </a:t>
            </a:r>
            <a:r>
              <a:rPr lang="en-GB" sz="3600" i="1" dirty="0">
                <a:latin typeface="Inter"/>
              </a:rPr>
              <a:t>Tempo</a:t>
            </a:r>
            <a:r>
              <a:rPr lang="en-GB" sz="3600" dirty="0">
                <a:latin typeface="Inter"/>
              </a:rPr>
              <a:t> = speed</a:t>
            </a:r>
            <a:endParaRPr lang="en-GB" sz="3600" b="1" dirty="0"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4629832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6B4B91-AE0C-4CB6-9DA7-33222300EEAC}"/>
              </a:ext>
            </a:extLst>
          </p:cNvPr>
          <p:cNvSpPr txBox="1"/>
          <p:nvPr/>
        </p:nvSpPr>
        <p:spPr>
          <a:xfrm>
            <a:off x="641023" y="329937"/>
            <a:ext cx="1047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  <a:latin typeface="Inter"/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  <a:latin typeface="Inter"/>
              </a:rPr>
              <a:t> – Intermezzo – 1926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BAB9E5-4FD9-440C-AAC5-1B402223AAE2}"/>
              </a:ext>
            </a:extLst>
          </p:cNvPr>
          <p:cNvSpPr txBox="1"/>
          <p:nvPr/>
        </p:nvSpPr>
        <p:spPr>
          <a:xfrm>
            <a:off x="209046" y="976268"/>
            <a:ext cx="710615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Inter"/>
              </a:rPr>
              <a:t>Section A: </a:t>
            </a:r>
            <a:r>
              <a:rPr lang="en-GB" sz="4000" b="1" dirty="0" err="1">
                <a:solidFill>
                  <a:srgbClr val="C00000"/>
                </a:solidFill>
                <a:latin typeface="Inter"/>
              </a:rPr>
              <a:t>Verbunkos</a:t>
            </a:r>
            <a:endParaRPr lang="en-GB" sz="4000" b="1" dirty="0">
              <a:solidFill>
                <a:srgbClr val="C00000"/>
              </a:solidFill>
              <a:latin typeface="Inter"/>
            </a:endParaRP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Music slows just for bar 17, in the style of a </a:t>
            </a:r>
            <a:r>
              <a:rPr lang="en-GB" sz="3600" dirty="0" err="1">
                <a:latin typeface="Inter"/>
              </a:rPr>
              <a:t>Verbunkos</a:t>
            </a:r>
            <a:endParaRPr lang="en-GB" sz="3600" dirty="0">
              <a:latin typeface="Inter"/>
            </a:endParaRP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 err="1">
                <a:latin typeface="Inter"/>
              </a:rPr>
              <a:t>Verbunkos</a:t>
            </a:r>
            <a:r>
              <a:rPr lang="en-GB" sz="3600" dirty="0">
                <a:latin typeface="Inter"/>
              </a:rPr>
              <a:t> = a Hungarian dance performed by two people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Slow bar danced by an important older soldier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Faster music danced by younger soldiers</a:t>
            </a:r>
          </a:p>
          <a:p>
            <a:endParaRPr lang="en-GB" sz="3600" dirty="0">
              <a:latin typeface="Inter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3F7CBA0-E874-4C0E-9A22-5F3EB0EB69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4"/>
          <a:stretch/>
        </p:blipFill>
        <p:spPr>
          <a:xfrm>
            <a:off x="7315200" y="1251698"/>
            <a:ext cx="4515685" cy="483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87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6B4B91-AE0C-4CB6-9DA7-33222300EEAC}"/>
              </a:ext>
            </a:extLst>
          </p:cNvPr>
          <p:cNvSpPr txBox="1"/>
          <p:nvPr/>
        </p:nvSpPr>
        <p:spPr>
          <a:xfrm>
            <a:off x="641023" y="329937"/>
            <a:ext cx="1047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  <a:latin typeface="Inter"/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  <a:latin typeface="Inter"/>
              </a:rPr>
              <a:t> – Intermezzo – 1926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EEB94D-7F7E-42DD-884A-3100D237B911}"/>
              </a:ext>
            </a:extLst>
          </p:cNvPr>
          <p:cNvSpPr/>
          <p:nvPr/>
        </p:nvSpPr>
        <p:spPr>
          <a:xfrm>
            <a:off x="760429" y="3355943"/>
            <a:ext cx="10671142" cy="2196445"/>
          </a:xfrm>
          <a:prstGeom prst="rect">
            <a:avLst/>
          </a:prstGeom>
          <a:noFill/>
          <a:ln w="57150">
            <a:solidFill>
              <a:srgbClr val="F5118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Quiz Question: This slow bar features a leap. 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What’s the technical term for this?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06452D-85CA-4A8E-984C-1D497FF2A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68" y="1413881"/>
            <a:ext cx="3712464" cy="126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71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6B4B91-AE0C-4CB6-9DA7-33222300EEAC}"/>
              </a:ext>
            </a:extLst>
          </p:cNvPr>
          <p:cNvSpPr txBox="1"/>
          <p:nvPr/>
        </p:nvSpPr>
        <p:spPr>
          <a:xfrm>
            <a:off x="641023" y="329937"/>
            <a:ext cx="1047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  <a:latin typeface="Inter"/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  <a:latin typeface="Inter"/>
              </a:rPr>
              <a:t> – Intermezzo – 1926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EEB94D-7F7E-42DD-884A-3100D237B911}"/>
              </a:ext>
            </a:extLst>
          </p:cNvPr>
          <p:cNvSpPr/>
          <p:nvPr/>
        </p:nvSpPr>
        <p:spPr>
          <a:xfrm>
            <a:off x="760429" y="3355943"/>
            <a:ext cx="10671142" cy="1450949"/>
          </a:xfrm>
          <a:prstGeom prst="rect">
            <a:avLst/>
          </a:prstGeom>
          <a:noFill/>
          <a:ln w="57150">
            <a:solidFill>
              <a:srgbClr val="F5118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Answer: Disjunct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06452D-85CA-4A8E-984C-1D497FF2A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68" y="1413881"/>
            <a:ext cx="3712464" cy="12618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980033-BEC4-4874-AFBB-DFC112061D5B}"/>
              </a:ext>
            </a:extLst>
          </p:cNvPr>
          <p:cNvSpPr txBox="1"/>
          <p:nvPr/>
        </p:nvSpPr>
        <p:spPr>
          <a:xfrm>
            <a:off x="1367319" y="5335062"/>
            <a:ext cx="9457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Inter"/>
              </a:rPr>
              <a:t>Melody that follows is conjunct – it moves by step </a:t>
            </a:r>
          </a:p>
        </p:txBody>
      </p:sp>
    </p:spTree>
    <p:extLst>
      <p:ext uri="{BB962C8B-B14F-4D97-AF65-F5344CB8AC3E}">
        <p14:creationId xmlns:p14="http://schemas.microsoft.com/office/powerpoint/2010/main" val="6542914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6B4B91-AE0C-4CB6-9DA7-33222300EEAC}"/>
              </a:ext>
            </a:extLst>
          </p:cNvPr>
          <p:cNvSpPr txBox="1"/>
          <p:nvPr/>
        </p:nvSpPr>
        <p:spPr>
          <a:xfrm>
            <a:off x="641023" y="329937"/>
            <a:ext cx="1047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  <a:latin typeface="Inter"/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  <a:latin typeface="Inter"/>
              </a:rPr>
              <a:t> – Intermezzo – 1926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EEB94D-7F7E-42DD-884A-3100D237B911}"/>
              </a:ext>
            </a:extLst>
          </p:cNvPr>
          <p:cNvSpPr/>
          <p:nvPr/>
        </p:nvSpPr>
        <p:spPr>
          <a:xfrm>
            <a:off x="760429" y="2354193"/>
            <a:ext cx="10671142" cy="2298236"/>
          </a:xfrm>
          <a:prstGeom prst="rect">
            <a:avLst/>
          </a:prstGeom>
          <a:noFill/>
          <a:ln w="57150">
            <a:solidFill>
              <a:srgbClr val="F5118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Quiz Question: What’s the technical term for music played on the </a:t>
            </a:r>
            <a:r>
              <a:rPr lang="en-GB" sz="3600" dirty="0" err="1">
                <a:solidFill>
                  <a:schemeClr val="tx1"/>
                </a:solidFill>
              </a:rPr>
              <a:t>offbeats</a:t>
            </a:r>
            <a:r>
              <a:rPr lang="en-GB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980033-BEC4-4874-AFBB-DFC112061D5B}"/>
              </a:ext>
            </a:extLst>
          </p:cNvPr>
          <p:cNvSpPr txBox="1"/>
          <p:nvPr/>
        </p:nvSpPr>
        <p:spPr>
          <a:xfrm>
            <a:off x="760429" y="1065066"/>
            <a:ext cx="9457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The cimbalom decorates the melody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At bar 25 it plays some offbeat chords</a:t>
            </a:r>
          </a:p>
        </p:txBody>
      </p:sp>
    </p:spTree>
    <p:extLst>
      <p:ext uri="{BB962C8B-B14F-4D97-AF65-F5344CB8AC3E}">
        <p14:creationId xmlns:p14="http://schemas.microsoft.com/office/powerpoint/2010/main" val="2342453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6B4B91-AE0C-4CB6-9DA7-33222300EEAC}"/>
              </a:ext>
            </a:extLst>
          </p:cNvPr>
          <p:cNvSpPr txBox="1"/>
          <p:nvPr/>
        </p:nvSpPr>
        <p:spPr>
          <a:xfrm>
            <a:off x="641023" y="329937"/>
            <a:ext cx="1047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  <a:latin typeface="Inter"/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  <a:latin typeface="Inter"/>
              </a:rPr>
              <a:t> – Intermezzo – 1926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EEB94D-7F7E-42DD-884A-3100D237B911}"/>
              </a:ext>
            </a:extLst>
          </p:cNvPr>
          <p:cNvSpPr/>
          <p:nvPr/>
        </p:nvSpPr>
        <p:spPr>
          <a:xfrm>
            <a:off x="760429" y="2296660"/>
            <a:ext cx="10671142" cy="2298236"/>
          </a:xfrm>
          <a:prstGeom prst="rect">
            <a:avLst/>
          </a:prstGeom>
          <a:noFill/>
          <a:ln w="57150">
            <a:solidFill>
              <a:srgbClr val="F5118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Answer: Syncopation</a:t>
            </a:r>
          </a:p>
        </p:txBody>
      </p:sp>
    </p:spTree>
    <p:extLst>
      <p:ext uri="{BB962C8B-B14F-4D97-AF65-F5344CB8AC3E}">
        <p14:creationId xmlns:p14="http://schemas.microsoft.com/office/powerpoint/2010/main" val="1006744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6B4B91-AE0C-4CB6-9DA7-33222300EEAC}"/>
              </a:ext>
            </a:extLst>
          </p:cNvPr>
          <p:cNvSpPr txBox="1"/>
          <p:nvPr/>
        </p:nvSpPr>
        <p:spPr>
          <a:xfrm>
            <a:off x="641023" y="329937"/>
            <a:ext cx="1047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  <a:latin typeface="Inter"/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  <a:latin typeface="Inter"/>
              </a:rPr>
              <a:t> – Intermezzo – 1926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BAB9E5-4FD9-440C-AAC5-1B402223AAE2}"/>
              </a:ext>
            </a:extLst>
          </p:cNvPr>
          <p:cNvSpPr txBox="1"/>
          <p:nvPr/>
        </p:nvSpPr>
        <p:spPr>
          <a:xfrm>
            <a:off x="209046" y="976268"/>
            <a:ext cx="710615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Inter"/>
              </a:rPr>
              <a:t>Section A: </a:t>
            </a:r>
            <a:r>
              <a:rPr lang="en-GB" sz="4000" b="1" dirty="0" err="1">
                <a:solidFill>
                  <a:srgbClr val="C00000"/>
                </a:solidFill>
                <a:latin typeface="Inter"/>
              </a:rPr>
              <a:t>Verbunkos</a:t>
            </a:r>
            <a:r>
              <a:rPr lang="en-GB" sz="4000" b="1" dirty="0">
                <a:solidFill>
                  <a:srgbClr val="C00000"/>
                </a:solidFill>
                <a:latin typeface="Inter"/>
              </a:rPr>
              <a:t> </a:t>
            </a:r>
            <a:r>
              <a:rPr lang="en-GB" sz="4000" dirty="0">
                <a:latin typeface="Inter"/>
              </a:rPr>
              <a:t>theme repeats at Figure 1</a:t>
            </a:r>
            <a:endParaRPr lang="en-GB" sz="4000" b="1" dirty="0">
              <a:solidFill>
                <a:srgbClr val="C00000"/>
              </a:solidFill>
              <a:latin typeface="Inter"/>
            </a:endParaRP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Fuller orchestra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Trumpets are added to the end of the theme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3F7CBA0-E874-4C0E-9A22-5F3EB0EB69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4"/>
          <a:stretch/>
        </p:blipFill>
        <p:spPr>
          <a:xfrm>
            <a:off x="7315200" y="1251698"/>
            <a:ext cx="4515685" cy="483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846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6B4B91-AE0C-4CB6-9DA7-33222300EEAC}"/>
              </a:ext>
            </a:extLst>
          </p:cNvPr>
          <p:cNvSpPr txBox="1"/>
          <p:nvPr/>
        </p:nvSpPr>
        <p:spPr>
          <a:xfrm>
            <a:off x="641023" y="329937"/>
            <a:ext cx="1047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  <a:latin typeface="Inter"/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  <a:latin typeface="Inter"/>
              </a:rPr>
              <a:t> – Intermezzo – 1926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EEB94D-7F7E-42DD-884A-3100D237B911}"/>
              </a:ext>
            </a:extLst>
          </p:cNvPr>
          <p:cNvSpPr/>
          <p:nvPr/>
        </p:nvSpPr>
        <p:spPr>
          <a:xfrm>
            <a:off x="760429" y="2678226"/>
            <a:ext cx="10671142" cy="2298236"/>
          </a:xfrm>
          <a:prstGeom prst="rect">
            <a:avLst/>
          </a:prstGeom>
          <a:noFill/>
          <a:ln w="57150">
            <a:solidFill>
              <a:srgbClr val="F5118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Quiz Question: This piece is in ternary form. </a:t>
            </a:r>
          </a:p>
          <a:p>
            <a:pPr algn="ctr"/>
            <a:r>
              <a:rPr lang="en-GB" sz="3600" dirty="0">
                <a:solidFill>
                  <a:schemeClr val="tx1"/>
                </a:solidFill>
              </a:rPr>
              <a:t>What is the structure of ternary form?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980033-BEC4-4874-AFBB-DFC112061D5B}"/>
              </a:ext>
            </a:extLst>
          </p:cNvPr>
          <p:cNvSpPr txBox="1"/>
          <p:nvPr/>
        </p:nvSpPr>
        <p:spPr>
          <a:xfrm>
            <a:off x="760429" y="1065066"/>
            <a:ext cx="9457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After the </a:t>
            </a:r>
            <a:r>
              <a:rPr lang="en-GB" sz="3600" dirty="0" err="1">
                <a:latin typeface="Inter"/>
              </a:rPr>
              <a:t>Verbunkos</a:t>
            </a:r>
            <a:r>
              <a:rPr lang="en-GB" sz="3600" dirty="0">
                <a:latin typeface="Inter"/>
              </a:rPr>
              <a:t> theme is repeated, we move to a new, contrasting section</a:t>
            </a:r>
          </a:p>
        </p:txBody>
      </p:sp>
    </p:spTree>
    <p:extLst>
      <p:ext uri="{BB962C8B-B14F-4D97-AF65-F5344CB8AC3E}">
        <p14:creationId xmlns:p14="http://schemas.microsoft.com/office/powerpoint/2010/main" val="1486279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6B4B91-AE0C-4CB6-9DA7-33222300EEAC}"/>
              </a:ext>
            </a:extLst>
          </p:cNvPr>
          <p:cNvSpPr txBox="1"/>
          <p:nvPr/>
        </p:nvSpPr>
        <p:spPr>
          <a:xfrm>
            <a:off x="641023" y="329937"/>
            <a:ext cx="1047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  <a:latin typeface="Inter"/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  <a:latin typeface="Inter"/>
              </a:rPr>
              <a:t> – Intermezzo – 1926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EEB94D-7F7E-42DD-884A-3100D237B911}"/>
              </a:ext>
            </a:extLst>
          </p:cNvPr>
          <p:cNvSpPr/>
          <p:nvPr/>
        </p:nvSpPr>
        <p:spPr>
          <a:xfrm>
            <a:off x="827541" y="1663158"/>
            <a:ext cx="10671142" cy="2298236"/>
          </a:xfrm>
          <a:prstGeom prst="rect">
            <a:avLst/>
          </a:prstGeom>
          <a:noFill/>
          <a:ln w="57150">
            <a:solidFill>
              <a:srgbClr val="F5118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Answer: ABA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980033-BEC4-4874-AFBB-DFC112061D5B}"/>
              </a:ext>
            </a:extLst>
          </p:cNvPr>
          <p:cNvSpPr txBox="1"/>
          <p:nvPr/>
        </p:nvSpPr>
        <p:spPr>
          <a:xfrm>
            <a:off x="827541" y="4253943"/>
            <a:ext cx="9457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We have now arrived at the </a:t>
            </a:r>
            <a:r>
              <a:rPr lang="en-GB" sz="3600" dirty="0">
                <a:solidFill>
                  <a:srgbClr val="0070C0"/>
                </a:solidFill>
                <a:latin typeface="Inter"/>
              </a:rPr>
              <a:t>B (middle) section</a:t>
            </a:r>
          </a:p>
        </p:txBody>
      </p:sp>
    </p:spTree>
    <p:extLst>
      <p:ext uri="{BB962C8B-B14F-4D97-AF65-F5344CB8AC3E}">
        <p14:creationId xmlns:p14="http://schemas.microsoft.com/office/powerpoint/2010/main" val="6209731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6B4B91-AE0C-4CB6-9DA7-33222300EEAC}"/>
              </a:ext>
            </a:extLst>
          </p:cNvPr>
          <p:cNvSpPr txBox="1"/>
          <p:nvPr/>
        </p:nvSpPr>
        <p:spPr>
          <a:xfrm>
            <a:off x="641023" y="329937"/>
            <a:ext cx="1047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  <a:latin typeface="Inter"/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  <a:latin typeface="Inter"/>
              </a:rPr>
              <a:t> – Intermezzo – 1926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EEB94D-7F7E-42DD-884A-3100D237B911}"/>
              </a:ext>
            </a:extLst>
          </p:cNvPr>
          <p:cNvSpPr/>
          <p:nvPr/>
        </p:nvSpPr>
        <p:spPr>
          <a:xfrm>
            <a:off x="641023" y="3440609"/>
            <a:ext cx="10671142" cy="2298236"/>
          </a:xfrm>
          <a:prstGeom prst="rect">
            <a:avLst/>
          </a:prstGeom>
          <a:noFill/>
          <a:ln w="57150">
            <a:solidFill>
              <a:srgbClr val="F5118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Quiz Question: Which solo instrument plays at Figure 2?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C92B4C-87E0-43A7-8104-4463A0474BE6}"/>
              </a:ext>
            </a:extLst>
          </p:cNvPr>
          <p:cNvSpPr txBox="1"/>
          <p:nvPr/>
        </p:nvSpPr>
        <p:spPr>
          <a:xfrm>
            <a:off x="641023" y="1331275"/>
            <a:ext cx="94573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We have now arrived at </a:t>
            </a:r>
            <a:r>
              <a:rPr lang="en-GB" sz="3600" dirty="0">
                <a:solidFill>
                  <a:srgbClr val="0070C0"/>
                </a:solidFill>
                <a:latin typeface="Inter"/>
              </a:rPr>
              <a:t>Section B</a:t>
            </a:r>
          </a:p>
          <a:p>
            <a:pPr marL="742950" indent="-7429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Contrasts with </a:t>
            </a:r>
            <a:r>
              <a:rPr lang="en-GB" sz="3600" dirty="0">
                <a:solidFill>
                  <a:srgbClr val="C00000"/>
                </a:solidFill>
                <a:latin typeface="Inter"/>
              </a:rPr>
              <a:t>Section A</a:t>
            </a:r>
          </a:p>
          <a:p>
            <a:pPr marL="742950" indent="-7429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Begins with a solo instrument</a:t>
            </a:r>
          </a:p>
        </p:txBody>
      </p:sp>
    </p:spTree>
    <p:extLst>
      <p:ext uri="{BB962C8B-B14F-4D97-AF65-F5344CB8AC3E}">
        <p14:creationId xmlns:p14="http://schemas.microsoft.com/office/powerpoint/2010/main" val="1054248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6B4B91-AE0C-4CB6-9DA7-33222300EEAC}"/>
              </a:ext>
            </a:extLst>
          </p:cNvPr>
          <p:cNvSpPr txBox="1"/>
          <p:nvPr/>
        </p:nvSpPr>
        <p:spPr>
          <a:xfrm>
            <a:off x="2237193" y="398550"/>
            <a:ext cx="75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  <a:latin typeface="Inter"/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  <a:latin typeface="Inter"/>
              </a:rPr>
              <a:t> – </a:t>
            </a:r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  <a:latin typeface="Inter"/>
              </a:rPr>
              <a:t>Háry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  <a:latin typeface="Inter"/>
              </a:rPr>
              <a:t> </a:t>
            </a:r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  <a:latin typeface="Inter"/>
              </a:rPr>
              <a:t>János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  <a:latin typeface="Inter"/>
              </a:rPr>
              <a:t> Suite – 1926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BAB9E5-4FD9-440C-AAC5-1B402223AAE2}"/>
              </a:ext>
            </a:extLst>
          </p:cNvPr>
          <p:cNvSpPr txBox="1"/>
          <p:nvPr/>
        </p:nvSpPr>
        <p:spPr>
          <a:xfrm>
            <a:off x="6772761" y="1779687"/>
            <a:ext cx="50087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i="1" dirty="0" err="1">
                <a:latin typeface="Inter"/>
              </a:rPr>
              <a:t>Háry</a:t>
            </a:r>
            <a:r>
              <a:rPr lang="en-GB" sz="3600" i="1" dirty="0">
                <a:latin typeface="Inter"/>
              </a:rPr>
              <a:t> </a:t>
            </a:r>
            <a:r>
              <a:rPr lang="en-GB" sz="3600" i="1" dirty="0" err="1">
                <a:latin typeface="Inter"/>
              </a:rPr>
              <a:t>János</a:t>
            </a:r>
            <a:r>
              <a:rPr lang="en-GB" sz="3600" dirty="0">
                <a:latin typeface="Inter"/>
              </a:rPr>
              <a:t> is an opera</a:t>
            </a:r>
          </a:p>
          <a:p>
            <a:pPr marL="685800" indent="-6858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Tells the story of a soldier and his adventures</a:t>
            </a:r>
          </a:p>
          <a:p>
            <a:pPr marL="685800" indent="-6858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 err="1">
                <a:latin typeface="Inter"/>
              </a:rPr>
              <a:t>Kodály</a:t>
            </a:r>
            <a:r>
              <a:rPr lang="en-GB" sz="3600" dirty="0">
                <a:latin typeface="Inter"/>
              </a:rPr>
              <a:t> created a </a:t>
            </a:r>
            <a:r>
              <a:rPr lang="en-GB" sz="3600" dirty="0">
                <a:solidFill>
                  <a:srgbClr val="F5118C"/>
                </a:solidFill>
                <a:latin typeface="Inter"/>
              </a:rPr>
              <a:t>suite</a:t>
            </a:r>
            <a:r>
              <a:rPr lang="en-GB" sz="3600" dirty="0">
                <a:latin typeface="Inter"/>
              </a:rPr>
              <a:t> </a:t>
            </a:r>
          </a:p>
          <a:p>
            <a:endParaRPr lang="en-GB" sz="3600" dirty="0">
              <a:latin typeface="Inter"/>
            </a:endParaRPr>
          </a:p>
          <a:p>
            <a:r>
              <a:rPr lang="en-GB" sz="3600" b="1" dirty="0">
                <a:solidFill>
                  <a:srgbClr val="F5118C"/>
                </a:solidFill>
                <a:latin typeface="Inter"/>
              </a:rPr>
              <a:t>Suite</a:t>
            </a:r>
            <a:r>
              <a:rPr lang="en-GB" sz="3600" dirty="0">
                <a:solidFill>
                  <a:srgbClr val="F5118C"/>
                </a:solidFill>
                <a:latin typeface="Inter"/>
              </a:rPr>
              <a:t> = here means ‘best bits’ for orchestra</a:t>
            </a:r>
            <a:endParaRPr lang="en-GB" sz="3600" b="1" dirty="0">
              <a:solidFill>
                <a:srgbClr val="F5118C"/>
              </a:solidFill>
              <a:latin typeface="Inter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70648D-0C82-4FB0-B5CB-046CFD7F0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1016" y="2002294"/>
            <a:ext cx="6378893" cy="46839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F60DA7-EB60-4193-822C-F36AF6B8FD38}"/>
              </a:ext>
            </a:extLst>
          </p:cNvPr>
          <p:cNvSpPr txBox="1"/>
          <p:nvPr/>
        </p:nvSpPr>
        <p:spPr>
          <a:xfrm>
            <a:off x="424713" y="1099652"/>
            <a:ext cx="11550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i="1" dirty="0" err="1">
                <a:latin typeface="Inter"/>
              </a:rPr>
              <a:t>Háry</a:t>
            </a:r>
            <a:r>
              <a:rPr lang="en-GB" sz="4800" b="1" i="1" dirty="0">
                <a:latin typeface="Inter"/>
              </a:rPr>
              <a:t> </a:t>
            </a:r>
            <a:r>
              <a:rPr lang="en-GB" sz="4800" b="1" i="1" dirty="0" err="1">
                <a:latin typeface="Inter"/>
              </a:rPr>
              <a:t>János</a:t>
            </a:r>
            <a:r>
              <a:rPr lang="en-GB" sz="4800" b="1" dirty="0">
                <a:latin typeface="Inter"/>
              </a:rPr>
              <a:t> (1926)</a:t>
            </a:r>
            <a:endParaRPr lang="en-GB" sz="4800" b="1" i="1" dirty="0"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0402049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6B4B91-AE0C-4CB6-9DA7-33222300EEAC}"/>
              </a:ext>
            </a:extLst>
          </p:cNvPr>
          <p:cNvSpPr txBox="1"/>
          <p:nvPr/>
        </p:nvSpPr>
        <p:spPr>
          <a:xfrm>
            <a:off x="641023" y="329937"/>
            <a:ext cx="1047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  <a:latin typeface="Inter"/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  <a:latin typeface="Inter"/>
              </a:rPr>
              <a:t> – Intermezzo – 1926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EEB94D-7F7E-42DD-884A-3100D237B911}"/>
              </a:ext>
            </a:extLst>
          </p:cNvPr>
          <p:cNvSpPr/>
          <p:nvPr/>
        </p:nvSpPr>
        <p:spPr>
          <a:xfrm>
            <a:off x="641023" y="3440609"/>
            <a:ext cx="10671142" cy="2298236"/>
          </a:xfrm>
          <a:prstGeom prst="rect">
            <a:avLst/>
          </a:prstGeom>
          <a:noFill/>
          <a:ln w="57150">
            <a:solidFill>
              <a:srgbClr val="F5118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Answer: Horn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980033-BEC4-4874-AFBB-DFC112061D5B}"/>
              </a:ext>
            </a:extLst>
          </p:cNvPr>
          <p:cNvSpPr txBox="1"/>
          <p:nvPr/>
        </p:nvSpPr>
        <p:spPr>
          <a:xfrm>
            <a:off x="641023" y="1331275"/>
            <a:ext cx="106711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We have now arrived at </a:t>
            </a:r>
            <a:r>
              <a:rPr lang="en-GB" sz="3600" dirty="0">
                <a:solidFill>
                  <a:srgbClr val="0070C0"/>
                </a:solidFill>
                <a:latin typeface="Inter"/>
              </a:rPr>
              <a:t>Section B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Contrasts with </a:t>
            </a:r>
            <a:r>
              <a:rPr lang="en-GB" sz="3600" dirty="0">
                <a:solidFill>
                  <a:srgbClr val="C00000"/>
                </a:solidFill>
                <a:latin typeface="Inter"/>
              </a:rPr>
              <a:t>Section A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Begins with a solo instrument</a:t>
            </a:r>
          </a:p>
        </p:txBody>
      </p:sp>
    </p:spTree>
    <p:extLst>
      <p:ext uri="{BB962C8B-B14F-4D97-AF65-F5344CB8AC3E}">
        <p14:creationId xmlns:p14="http://schemas.microsoft.com/office/powerpoint/2010/main" val="27362182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6B4B91-AE0C-4CB6-9DA7-33222300EEAC}"/>
              </a:ext>
            </a:extLst>
          </p:cNvPr>
          <p:cNvSpPr txBox="1"/>
          <p:nvPr/>
        </p:nvSpPr>
        <p:spPr>
          <a:xfrm>
            <a:off x="641023" y="329937"/>
            <a:ext cx="1047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  <a:latin typeface="Inter"/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  <a:latin typeface="Inter"/>
              </a:rPr>
              <a:t> – Intermezzo – 1926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BAB9E5-4FD9-440C-AAC5-1B402223AAE2}"/>
              </a:ext>
            </a:extLst>
          </p:cNvPr>
          <p:cNvSpPr txBox="1"/>
          <p:nvPr/>
        </p:nvSpPr>
        <p:spPr>
          <a:xfrm>
            <a:off x="209046" y="976268"/>
            <a:ext cx="110993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Inter"/>
              </a:rPr>
              <a:t>Section B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Horn solo accompanied by tonic and dominant harmonies in D major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Lots of ornaments added to the melody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Melody made up of 4-bar phrases – balanced (</a:t>
            </a:r>
            <a:r>
              <a:rPr lang="en-GB" sz="3600" dirty="0">
                <a:solidFill>
                  <a:srgbClr val="F5118C"/>
                </a:solidFill>
                <a:latin typeface="Inter"/>
              </a:rPr>
              <a:t>regular phrasing</a:t>
            </a:r>
            <a:r>
              <a:rPr lang="en-GB" sz="3600" dirty="0">
                <a:latin typeface="Inter"/>
              </a:rPr>
              <a:t>)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Figure 3: melody moves to clarinet, bassoon, viola and cello</a:t>
            </a:r>
          </a:p>
          <a:p>
            <a:endParaRPr lang="en-GB" sz="3600" b="1" dirty="0">
              <a:solidFill>
                <a:srgbClr val="F5118C"/>
              </a:solidFill>
              <a:latin typeface="Inter"/>
            </a:endParaRPr>
          </a:p>
          <a:p>
            <a:r>
              <a:rPr lang="en-GB" sz="3600" b="1" dirty="0">
                <a:solidFill>
                  <a:srgbClr val="F5118C"/>
                </a:solidFill>
                <a:latin typeface="Inter"/>
              </a:rPr>
              <a:t>Regular phrasing = </a:t>
            </a:r>
            <a:r>
              <a:rPr lang="en-GB" sz="3600" dirty="0">
                <a:solidFill>
                  <a:srgbClr val="F5118C"/>
                </a:solidFill>
                <a:latin typeface="Inter"/>
              </a:rPr>
              <a:t>phrases of equal length</a:t>
            </a:r>
            <a:endParaRPr lang="en-GB" sz="3600" b="1" dirty="0">
              <a:solidFill>
                <a:srgbClr val="F5118C"/>
              </a:solidFill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5685530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6B4B91-AE0C-4CB6-9DA7-33222300EEAC}"/>
              </a:ext>
            </a:extLst>
          </p:cNvPr>
          <p:cNvSpPr txBox="1"/>
          <p:nvPr/>
        </p:nvSpPr>
        <p:spPr>
          <a:xfrm>
            <a:off x="641023" y="329937"/>
            <a:ext cx="1047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  <a:latin typeface="Inter"/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  <a:latin typeface="Inter"/>
              </a:rPr>
              <a:t> – Intermezzo – 1926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BAB9E5-4FD9-440C-AAC5-1B402223AAE2}"/>
              </a:ext>
            </a:extLst>
          </p:cNvPr>
          <p:cNvSpPr txBox="1"/>
          <p:nvPr/>
        </p:nvSpPr>
        <p:spPr>
          <a:xfrm>
            <a:off x="209045" y="976268"/>
            <a:ext cx="113419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Inter"/>
              </a:rPr>
              <a:t>Section B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Bar 57 – variation on horn melody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Briefly modulates to B minor, then E minor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This section ends with a clarinet solo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 err="1">
                <a:latin typeface="Inter"/>
              </a:rPr>
              <a:t>Kodály</a:t>
            </a:r>
            <a:r>
              <a:rPr lang="en-GB" sz="3600" dirty="0">
                <a:latin typeface="Inter"/>
              </a:rPr>
              <a:t> explores different </a:t>
            </a:r>
            <a:r>
              <a:rPr lang="en-GB" sz="3600" dirty="0">
                <a:solidFill>
                  <a:srgbClr val="F5118C"/>
                </a:solidFill>
                <a:latin typeface="Inter"/>
              </a:rPr>
              <a:t>timbres </a:t>
            </a:r>
            <a:r>
              <a:rPr lang="en-GB" sz="3600" dirty="0">
                <a:latin typeface="Inter"/>
              </a:rPr>
              <a:t>through different combinations of instruments</a:t>
            </a:r>
          </a:p>
          <a:p>
            <a:pPr marL="571500" indent="-571500">
              <a:buBlip>
                <a:blip r:embed="rId4">
                  <a:extLst/>
                </a:blip>
              </a:buBlip>
            </a:pPr>
            <a:endParaRPr lang="en-GB" sz="3600" dirty="0">
              <a:latin typeface="Inter"/>
            </a:endParaRPr>
          </a:p>
          <a:p>
            <a:r>
              <a:rPr lang="en-GB" sz="3600" b="1" dirty="0">
                <a:solidFill>
                  <a:srgbClr val="F5118C"/>
                </a:solidFill>
                <a:latin typeface="Inter"/>
              </a:rPr>
              <a:t>Timbre = </a:t>
            </a:r>
            <a:r>
              <a:rPr lang="en-GB" sz="3600" dirty="0">
                <a:solidFill>
                  <a:srgbClr val="F5118C"/>
                </a:solidFill>
                <a:latin typeface="Inter"/>
              </a:rPr>
              <a:t>the character or quality of the sound</a:t>
            </a:r>
            <a:endParaRPr lang="en-GB" sz="3600" b="1" dirty="0">
              <a:solidFill>
                <a:srgbClr val="F5118C"/>
              </a:solidFill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7107401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6B4B91-AE0C-4CB6-9DA7-33222300EEAC}"/>
              </a:ext>
            </a:extLst>
          </p:cNvPr>
          <p:cNvSpPr txBox="1"/>
          <p:nvPr/>
        </p:nvSpPr>
        <p:spPr>
          <a:xfrm>
            <a:off x="641023" y="329937"/>
            <a:ext cx="1047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  <a:latin typeface="Inter"/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  <a:latin typeface="Inter"/>
              </a:rPr>
              <a:t> – Intermezzo – 1926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EEB94D-7F7E-42DD-884A-3100D237B911}"/>
              </a:ext>
            </a:extLst>
          </p:cNvPr>
          <p:cNvSpPr/>
          <p:nvPr/>
        </p:nvSpPr>
        <p:spPr>
          <a:xfrm>
            <a:off x="641023" y="3440609"/>
            <a:ext cx="10671142" cy="2298236"/>
          </a:xfrm>
          <a:prstGeom prst="rect">
            <a:avLst/>
          </a:prstGeom>
          <a:noFill/>
          <a:ln w="57150">
            <a:solidFill>
              <a:srgbClr val="F5118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Quiz Question: Which solo instrument plays at bar 68?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C92B4C-87E0-43A7-8104-4463A0474BE6}"/>
              </a:ext>
            </a:extLst>
          </p:cNvPr>
          <p:cNvSpPr txBox="1"/>
          <p:nvPr/>
        </p:nvSpPr>
        <p:spPr>
          <a:xfrm>
            <a:off x="641023" y="1331275"/>
            <a:ext cx="106711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The variation is repeated</a:t>
            </a:r>
          </a:p>
          <a:p>
            <a:pPr marL="742950" indent="-7429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At the end, the clarinet solo is taken over by a solo on a different instrument </a:t>
            </a:r>
          </a:p>
        </p:txBody>
      </p:sp>
    </p:spTree>
    <p:extLst>
      <p:ext uri="{BB962C8B-B14F-4D97-AF65-F5344CB8AC3E}">
        <p14:creationId xmlns:p14="http://schemas.microsoft.com/office/powerpoint/2010/main" val="27359631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6B4B91-AE0C-4CB6-9DA7-33222300EEAC}"/>
              </a:ext>
            </a:extLst>
          </p:cNvPr>
          <p:cNvSpPr txBox="1"/>
          <p:nvPr/>
        </p:nvSpPr>
        <p:spPr>
          <a:xfrm>
            <a:off x="641023" y="329937"/>
            <a:ext cx="1047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  <a:latin typeface="Inter"/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  <a:latin typeface="Inter"/>
              </a:rPr>
              <a:t> – Intermezzo – 1926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EEB94D-7F7E-42DD-884A-3100D237B911}"/>
              </a:ext>
            </a:extLst>
          </p:cNvPr>
          <p:cNvSpPr/>
          <p:nvPr/>
        </p:nvSpPr>
        <p:spPr>
          <a:xfrm>
            <a:off x="641023" y="3314774"/>
            <a:ext cx="10671142" cy="1089446"/>
          </a:xfrm>
          <a:prstGeom prst="rect">
            <a:avLst/>
          </a:prstGeom>
          <a:noFill/>
          <a:ln w="57150">
            <a:solidFill>
              <a:srgbClr val="F5118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Answer: Flute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C92B4C-87E0-43A7-8104-4463A0474BE6}"/>
              </a:ext>
            </a:extLst>
          </p:cNvPr>
          <p:cNvSpPr txBox="1"/>
          <p:nvPr/>
        </p:nvSpPr>
        <p:spPr>
          <a:xfrm>
            <a:off x="641023" y="1331275"/>
            <a:ext cx="106711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The variation is repeated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At the end, the clarinet solo is replaced by a solo on a different instrument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97848-CF9A-46B1-B0BA-122CD401C601}"/>
              </a:ext>
            </a:extLst>
          </p:cNvPr>
          <p:cNvSpPr txBox="1"/>
          <p:nvPr/>
        </p:nvSpPr>
        <p:spPr>
          <a:xfrm>
            <a:off x="641023" y="4885063"/>
            <a:ext cx="10473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The phrase ends on a perfect cadence which marks the end of </a:t>
            </a:r>
            <a:r>
              <a:rPr lang="en-GB" sz="3600" dirty="0">
                <a:solidFill>
                  <a:srgbClr val="0070C0"/>
                </a:solidFill>
                <a:latin typeface="Inter"/>
              </a:rPr>
              <a:t>Section B</a:t>
            </a:r>
            <a:endParaRPr lang="en-GB" sz="3600" dirty="0"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2066636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6B4B91-AE0C-4CB6-9DA7-33222300EEAC}"/>
              </a:ext>
            </a:extLst>
          </p:cNvPr>
          <p:cNvSpPr txBox="1"/>
          <p:nvPr/>
        </p:nvSpPr>
        <p:spPr>
          <a:xfrm>
            <a:off x="641023" y="329937"/>
            <a:ext cx="1047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  <a:latin typeface="Inter"/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  <a:latin typeface="Inter"/>
              </a:rPr>
              <a:t> – Intermezzo – 1926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C92B4C-87E0-43A7-8104-4463A0474BE6}"/>
              </a:ext>
            </a:extLst>
          </p:cNvPr>
          <p:cNvSpPr txBox="1"/>
          <p:nvPr/>
        </p:nvSpPr>
        <p:spPr>
          <a:xfrm>
            <a:off x="641023" y="1524221"/>
            <a:ext cx="106711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C00000"/>
                </a:solidFill>
                <a:latin typeface="Inter"/>
              </a:rPr>
              <a:t>Section A </a:t>
            </a:r>
            <a:r>
              <a:rPr lang="en-GB" sz="3600" dirty="0">
                <a:latin typeface="Inter"/>
              </a:rPr>
              <a:t>repeats</a:t>
            </a:r>
            <a:endParaRPr lang="en-GB" sz="3600" b="1" dirty="0">
              <a:solidFill>
                <a:srgbClr val="C00000"/>
              </a:solidFill>
              <a:latin typeface="Inter"/>
            </a:endParaRP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Main theme and </a:t>
            </a:r>
            <a:r>
              <a:rPr lang="en-GB" sz="3600" dirty="0" err="1">
                <a:latin typeface="Inter"/>
              </a:rPr>
              <a:t>Verbunkos</a:t>
            </a:r>
            <a:r>
              <a:rPr lang="en-GB" sz="3600" dirty="0">
                <a:latin typeface="Inter"/>
              </a:rPr>
              <a:t> theme repeat as before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Piece finishes with a modified perfect cadence:</a:t>
            </a:r>
          </a:p>
          <a:p>
            <a:pPr marL="1028700" lvl="1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Features a flattened 9</a:t>
            </a:r>
            <a:r>
              <a:rPr lang="en-GB" sz="3600" baseline="30000" dirty="0">
                <a:latin typeface="Inter"/>
              </a:rPr>
              <a:t>th</a:t>
            </a:r>
            <a:r>
              <a:rPr lang="en-GB" sz="3600" dirty="0">
                <a:latin typeface="Inter"/>
              </a:rPr>
              <a:t> chord shifting to a regular dominant 7</a:t>
            </a:r>
            <a:r>
              <a:rPr lang="en-GB" sz="3600" baseline="30000" dirty="0">
                <a:latin typeface="Inter"/>
              </a:rPr>
              <a:t>th</a:t>
            </a:r>
            <a:r>
              <a:rPr lang="en-GB" sz="3600" dirty="0">
                <a:latin typeface="Inter"/>
              </a:rPr>
              <a:t>, finishing with the tonic chord</a:t>
            </a:r>
          </a:p>
        </p:txBody>
      </p:sp>
    </p:spTree>
    <p:extLst>
      <p:ext uri="{BB962C8B-B14F-4D97-AF65-F5344CB8AC3E}">
        <p14:creationId xmlns:p14="http://schemas.microsoft.com/office/powerpoint/2010/main" val="39255195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6B4B91-AE0C-4CB6-9DA7-33222300EEAC}"/>
              </a:ext>
            </a:extLst>
          </p:cNvPr>
          <p:cNvSpPr txBox="1"/>
          <p:nvPr/>
        </p:nvSpPr>
        <p:spPr>
          <a:xfrm>
            <a:off x="641023" y="329937"/>
            <a:ext cx="1047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  <a:latin typeface="Inter"/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  <a:latin typeface="Inter"/>
              </a:rPr>
              <a:t> – Intermezzo – 1926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64E711-CE69-484F-8A7F-C17E01D4D334}"/>
              </a:ext>
            </a:extLst>
          </p:cNvPr>
          <p:cNvSpPr/>
          <p:nvPr/>
        </p:nvSpPr>
        <p:spPr>
          <a:xfrm>
            <a:off x="641023" y="2153265"/>
            <a:ext cx="3276000" cy="415525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2800" dirty="0">
                <a:solidFill>
                  <a:schemeClr val="tx1"/>
                </a:solidFill>
              </a:rPr>
              <a:t>Main theme (with anacrusis)</a:t>
            </a:r>
          </a:p>
          <a:p>
            <a:pPr marL="514350" indent="-5143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2800" dirty="0">
                <a:solidFill>
                  <a:schemeClr val="tx1"/>
                </a:solidFill>
              </a:rPr>
              <a:t>Main theme repeats</a:t>
            </a:r>
          </a:p>
          <a:p>
            <a:pPr marL="514350" indent="-5143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2800" dirty="0" err="1">
                <a:solidFill>
                  <a:schemeClr val="tx1"/>
                </a:solidFill>
              </a:rPr>
              <a:t>Verbunkos</a:t>
            </a:r>
            <a:r>
              <a:rPr lang="en-GB" sz="2800" dirty="0">
                <a:solidFill>
                  <a:schemeClr val="tx1"/>
                </a:solidFill>
              </a:rPr>
              <a:t> theme</a:t>
            </a:r>
          </a:p>
          <a:p>
            <a:pPr marL="514350" indent="-5143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2800" dirty="0" err="1">
                <a:solidFill>
                  <a:schemeClr val="tx1"/>
                </a:solidFill>
              </a:rPr>
              <a:t>Verbunkos</a:t>
            </a:r>
            <a:r>
              <a:rPr lang="en-GB" sz="2800" dirty="0">
                <a:solidFill>
                  <a:schemeClr val="tx1"/>
                </a:solidFill>
              </a:rPr>
              <a:t> theme repeats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EA4E78-4DF8-44C6-8703-CB21CBD0842A}"/>
              </a:ext>
            </a:extLst>
          </p:cNvPr>
          <p:cNvSpPr/>
          <p:nvPr/>
        </p:nvSpPr>
        <p:spPr>
          <a:xfrm>
            <a:off x="4458000" y="2153263"/>
            <a:ext cx="3276000" cy="415525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2800" dirty="0">
                <a:solidFill>
                  <a:schemeClr val="tx1"/>
                </a:solidFill>
              </a:rPr>
              <a:t>New theme (solo horn)</a:t>
            </a:r>
          </a:p>
          <a:p>
            <a:pPr marL="457200" indent="-4572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2800" dirty="0">
                <a:solidFill>
                  <a:schemeClr val="tx1"/>
                </a:solidFill>
              </a:rPr>
              <a:t>New theme repeats</a:t>
            </a:r>
          </a:p>
          <a:p>
            <a:pPr marL="457200" indent="-4572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2800" dirty="0">
                <a:solidFill>
                  <a:schemeClr val="tx1"/>
                </a:solidFill>
              </a:rPr>
              <a:t>Variation of new theme (clarinet solo)</a:t>
            </a:r>
          </a:p>
          <a:p>
            <a:pPr marL="457200" indent="-4572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2800" dirty="0">
                <a:solidFill>
                  <a:schemeClr val="tx1"/>
                </a:solidFill>
              </a:rPr>
              <a:t>Variation repeats (flute solo)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EB90FC-3CAB-433C-889D-FD9F426DF98D}"/>
              </a:ext>
            </a:extLst>
          </p:cNvPr>
          <p:cNvSpPr/>
          <p:nvPr/>
        </p:nvSpPr>
        <p:spPr>
          <a:xfrm>
            <a:off x="8274977" y="2153263"/>
            <a:ext cx="3276000" cy="415525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2800" dirty="0">
                <a:solidFill>
                  <a:schemeClr val="tx1"/>
                </a:solidFill>
              </a:rPr>
              <a:t>Main theme (with anacrusis)</a:t>
            </a:r>
          </a:p>
          <a:p>
            <a:pPr marL="514350" indent="-5143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2800" dirty="0">
                <a:solidFill>
                  <a:schemeClr val="tx1"/>
                </a:solidFill>
              </a:rPr>
              <a:t>Main theme repeats</a:t>
            </a:r>
          </a:p>
          <a:p>
            <a:pPr marL="514350" indent="-5143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2800" dirty="0" err="1">
                <a:solidFill>
                  <a:schemeClr val="tx1"/>
                </a:solidFill>
              </a:rPr>
              <a:t>Verbunkos</a:t>
            </a:r>
            <a:r>
              <a:rPr lang="en-GB" sz="2800" dirty="0">
                <a:solidFill>
                  <a:schemeClr val="tx1"/>
                </a:solidFill>
              </a:rPr>
              <a:t> theme</a:t>
            </a:r>
          </a:p>
          <a:p>
            <a:pPr marL="514350" indent="-5143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2800" dirty="0" err="1">
                <a:solidFill>
                  <a:schemeClr val="tx1"/>
                </a:solidFill>
              </a:rPr>
              <a:t>Verbunkos</a:t>
            </a:r>
            <a:r>
              <a:rPr lang="en-GB" sz="2800" dirty="0">
                <a:solidFill>
                  <a:schemeClr val="tx1"/>
                </a:solidFill>
              </a:rPr>
              <a:t> theme repeats</a:t>
            </a:r>
          </a:p>
          <a:p>
            <a:pPr marL="514350" indent="-5143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2800" dirty="0">
                <a:solidFill>
                  <a:schemeClr val="tx1"/>
                </a:solidFill>
              </a:rPr>
              <a:t>Modified perfect cadence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BC797E-9FAF-4605-889D-7E13C727B953}"/>
              </a:ext>
            </a:extLst>
          </p:cNvPr>
          <p:cNvSpPr/>
          <p:nvPr/>
        </p:nvSpPr>
        <p:spPr>
          <a:xfrm>
            <a:off x="641024" y="1380100"/>
            <a:ext cx="327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Section 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9D053F-B1E4-4AC7-A589-803D0CFB214E}"/>
              </a:ext>
            </a:extLst>
          </p:cNvPr>
          <p:cNvSpPr/>
          <p:nvPr/>
        </p:nvSpPr>
        <p:spPr>
          <a:xfrm>
            <a:off x="4458000" y="1380099"/>
            <a:ext cx="33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Section 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3589D5-2B3A-4194-885D-284E42387724}"/>
              </a:ext>
            </a:extLst>
          </p:cNvPr>
          <p:cNvSpPr/>
          <p:nvPr/>
        </p:nvSpPr>
        <p:spPr>
          <a:xfrm>
            <a:off x="8274976" y="1420449"/>
            <a:ext cx="327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Section A</a:t>
            </a:r>
          </a:p>
        </p:txBody>
      </p:sp>
    </p:spTree>
    <p:extLst>
      <p:ext uri="{BB962C8B-B14F-4D97-AF65-F5344CB8AC3E}">
        <p14:creationId xmlns:p14="http://schemas.microsoft.com/office/powerpoint/2010/main" val="34624687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B1EB34-FBA8-4263-A8D7-CFDF6FFA8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06" y="348792"/>
            <a:ext cx="5885188" cy="1461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3A0762-47B5-466F-8436-1B0347966EBD}"/>
              </a:ext>
            </a:extLst>
          </p:cNvPr>
          <p:cNvSpPr txBox="1"/>
          <p:nvPr/>
        </p:nvSpPr>
        <p:spPr>
          <a:xfrm>
            <a:off x="6415385" y="2030976"/>
            <a:ext cx="5519080" cy="2862322"/>
          </a:xfrm>
          <a:prstGeom prst="rect">
            <a:avLst/>
          </a:prstGeom>
          <a:solidFill>
            <a:srgbClr val="F511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Inter"/>
              </a:rPr>
              <a:t>For more information about concerts, education projects, resources and recordings, visit</a:t>
            </a:r>
          </a:p>
          <a:p>
            <a:pPr algn="ctr"/>
            <a:r>
              <a:rPr lang="en-GB" sz="3600" b="1" dirty="0">
                <a:solidFill>
                  <a:schemeClr val="bg1"/>
                </a:solidFill>
                <a:latin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lpo.org.uk</a:t>
            </a:r>
            <a:endParaRPr lang="en-GB" sz="3600" b="1" dirty="0">
              <a:solidFill>
                <a:schemeClr val="bg1"/>
              </a:solidFill>
              <a:latin typeface="Inter"/>
            </a:endParaRPr>
          </a:p>
        </p:txBody>
      </p:sp>
      <p:pic>
        <p:nvPicPr>
          <p:cNvPr id="7" name="Picture 2" descr="Homepage - LPO">
            <a:extLst>
              <a:ext uri="{FF2B5EF4-FFF2-40B4-BE49-F238E27FC236}">
                <a16:creationId xmlns:a16="http://schemas.microsoft.com/office/drawing/2014/main" id="{4761068D-A375-4A06-962D-BD3CB2334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3" y="1986449"/>
            <a:ext cx="5246424" cy="349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D4C890A-3640-4742-B185-F05D3D945751}"/>
              </a:ext>
            </a:extLst>
          </p:cNvPr>
          <p:cNvSpPr/>
          <p:nvPr/>
        </p:nvSpPr>
        <p:spPr>
          <a:xfrm>
            <a:off x="105406" y="5780104"/>
            <a:ext cx="120865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 err="1">
                <a:latin typeface="Inter"/>
                <a:ea typeface="Calibri" panose="020F0502020204030204" pitchFamily="34" charset="0"/>
              </a:rPr>
              <a:t>BrightSparks</a:t>
            </a:r>
            <a:r>
              <a:rPr lang="en-GB" i="1" dirty="0">
                <a:latin typeface="Inter"/>
                <a:ea typeface="Calibri" panose="020F0502020204030204" pitchFamily="34" charset="0"/>
              </a:rPr>
              <a:t> is generously funded by the Rothschild Foundation with additional support from the Candide Trust, </a:t>
            </a:r>
            <a:r>
              <a:rPr lang="en-GB" i="1" dirty="0" err="1">
                <a:latin typeface="Inter"/>
                <a:ea typeface="Calibri" panose="020F0502020204030204" pitchFamily="34" charset="0"/>
              </a:rPr>
              <a:t>Dunard</a:t>
            </a:r>
            <a:r>
              <a:rPr lang="en-GB" i="1" dirty="0">
                <a:latin typeface="Inter"/>
                <a:ea typeface="Calibri" panose="020F0502020204030204" pitchFamily="34" charset="0"/>
              </a:rPr>
              <a:t> Fund, Rivers Foundation, The R K Charitable Trust, Mr &amp; Mrs Philip Kan, Gill and Julian Simmonds</a:t>
            </a:r>
          </a:p>
          <a:p>
            <a:pPr algn="ctr"/>
            <a:r>
              <a:rPr lang="en-GB" sz="1600" dirty="0">
                <a:effectLst/>
                <a:latin typeface="Inter"/>
                <a:ea typeface="Calibri" panose="020F0502020204030204" pitchFamily="34" charset="0"/>
              </a:rPr>
              <a:t>© Rachel Leach and the London Philharmonic Orchestra 2022</a:t>
            </a:r>
          </a:p>
        </p:txBody>
      </p:sp>
    </p:spTree>
    <p:extLst>
      <p:ext uri="{BB962C8B-B14F-4D97-AF65-F5344CB8AC3E}">
        <p14:creationId xmlns:p14="http://schemas.microsoft.com/office/powerpoint/2010/main" val="2829191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CBAB9E5-4FD9-440C-AAC5-1B402223AAE2}"/>
              </a:ext>
            </a:extLst>
          </p:cNvPr>
          <p:cNvSpPr txBox="1"/>
          <p:nvPr/>
        </p:nvSpPr>
        <p:spPr>
          <a:xfrm>
            <a:off x="5168729" y="2224964"/>
            <a:ext cx="70232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Inter"/>
              </a:rPr>
              <a:t>Written for:</a:t>
            </a:r>
            <a:endParaRPr lang="en-GB" sz="3600" i="1" dirty="0">
              <a:latin typeface="Inter"/>
            </a:endParaRP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Woodwind (3 piccolos, alto saxophone)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Brass (3 trumpets, 3 trombones, bass tuba)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Percussion (triangle, bass drum, cymbals, tambourines)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b="1" dirty="0">
                <a:latin typeface="Inter"/>
              </a:rPr>
              <a:t>No </a:t>
            </a:r>
            <a:r>
              <a:rPr lang="en-GB" sz="3600" dirty="0">
                <a:latin typeface="Inter"/>
              </a:rPr>
              <a:t>string section!</a:t>
            </a:r>
            <a:endParaRPr lang="en-GB" sz="3600" b="1" dirty="0">
              <a:latin typeface="Inte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1AA24C-76C1-423D-BA8E-A90604C32C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88" b="97188" l="1700" r="68933">
                        <a14:foregroundMark x1="15885" y1="46354" x2="15885" y2="46354"/>
                        <a14:foregroundMark x1="20750" y1="39271" x2="20750" y2="39271"/>
                        <a14:foregroundMark x1="24560" y1="40208" x2="24560" y2="40208"/>
                        <a14:foregroundMark x1="18288" y1="16042" x2="18288" y2="16042"/>
                        <a14:foregroundMark x1="24443" y1="13542" x2="24443" y2="13542"/>
                        <a14:foregroundMark x1="13423" y1="19688" x2="13423" y2="19688"/>
                        <a14:foregroundMark x1="14830" y1="23542" x2="14830" y2="23542"/>
                        <a14:foregroundMark x1="12778" y1="22396" x2="12778" y2="22396"/>
                        <a14:foregroundMark x1="14947" y1="20625" x2="14947" y2="20625"/>
                        <a14:foregroundMark x1="18288" y1="19688" x2="18288" y2="19688"/>
                        <a14:foregroundMark x1="18581" y1="16250" x2="18581" y2="16250"/>
                        <a14:foregroundMark x1="22157" y1="14479" x2="22157" y2="14479"/>
                        <a14:foregroundMark x1="27667" y1="13333" x2="27667" y2="13333"/>
                        <a14:foregroundMark x1="25088" y1="13333" x2="25088" y2="13333"/>
                        <a14:foregroundMark x1="28664" y1="14896" x2="28664" y2="14896"/>
                        <a14:foregroundMark x1="37808" y1="16042" x2="37808" y2="16042"/>
                        <a14:foregroundMark x1="41618" y1="11458" x2="41618" y2="11458"/>
                        <a14:foregroundMark x1="44314" y1="11250" x2="44314" y2="11250"/>
                        <a14:foregroundMark x1="43025" y1="6875" x2="43025" y2="6875"/>
                        <a14:foregroundMark x1="40094" y1="16042" x2="40094" y2="16042"/>
                        <a14:foregroundMark x1="39977" y1="14896" x2="39977" y2="14896"/>
                        <a14:foregroundMark x1="38921" y1="16979" x2="38921" y2="16979"/>
                        <a14:foregroundMark x1="39449" y1="18125" x2="39449" y2="18125"/>
                        <a14:foregroundMark x1="45076" y1="10833" x2="45076" y2="10833"/>
                        <a14:foregroundMark x1="43962" y1="3021" x2="43962" y2="3021"/>
                        <a14:foregroundMark x1="42263" y1="6458" x2="42263" y2="6458"/>
                        <a14:foregroundMark x1="44314" y1="2188" x2="44314" y2="2188"/>
                        <a14:foregroundMark x1="46249" y1="7604" x2="46249" y2="7604"/>
                        <a14:foregroundMark x1="45487" y1="11042" x2="45487" y2="11042"/>
                        <a14:foregroundMark x1="44314" y1="12604" x2="44314" y2="12604"/>
                        <a14:foregroundMark x1="17292" y1="36979" x2="17292" y2="36979"/>
                        <a14:foregroundMark x1="15885" y1="37917" x2="15885" y2="37917"/>
                        <a14:foregroundMark x1="13540" y1="38646" x2="13540" y2="38646"/>
                        <a14:foregroundMark x1="13951" y1="50625" x2="13951" y2="50625"/>
                        <a14:foregroundMark x1="19461" y1="41354" x2="19461" y2="41354"/>
                        <a14:foregroundMark x1="21395" y1="33333" x2="21395" y2="33333"/>
                        <a14:foregroundMark x1="13540" y1="41771" x2="13540" y2="41771"/>
                        <a14:foregroundMark x1="12896" y1="35000" x2="12896" y2="35000"/>
                        <a14:foregroundMark x1="19988" y1="32708" x2="19988" y2="32708"/>
                        <a14:foregroundMark x1="15240" y1="32708" x2="15240" y2="32708"/>
                        <a14:foregroundMark x1="9848" y1="29271" x2="9848" y2="29271"/>
                        <a14:foregroundMark x1="10082" y1="40208" x2="10082" y2="40208"/>
                        <a14:foregroundMark x1="6272" y1="46146" x2="6272" y2="46146"/>
                        <a14:foregroundMark x1="5451" y1="57500" x2="5451" y2="57500"/>
                        <a14:foregroundMark x1="7034" y1="63438" x2="7034" y2="63438"/>
                        <a14:foregroundMark x1="10492" y1="69583" x2="10492" y2="69583"/>
                        <a14:foregroundMark x1="14302" y1="70729" x2="14302" y2="70729"/>
                        <a14:foregroundMark x1="18171" y1="62708" x2="18171" y2="62708"/>
                        <a14:foregroundMark x1="11372" y1="56563" x2="11372" y2="56563"/>
                        <a14:foregroundMark x1="10492" y1="43333" x2="10492" y2="43333"/>
                        <a14:foregroundMark x1="13013" y1="47292" x2="13013" y2="47292"/>
                        <a14:foregroundMark x1="6741" y1="57917" x2="6741" y2="57917"/>
                        <a14:foregroundMark x1="3048" y1="57083" x2="3048" y2="57083"/>
                        <a14:foregroundMark x1="1758" y1="54583" x2="1758" y2="54583"/>
                        <a14:foregroundMark x1="28019" y1="97188" x2="28019" y2="97188"/>
                        <a14:foregroundMark x1="30070" y1="82813" x2="30070" y2="82813"/>
                        <a14:foregroundMark x1="21395" y1="96250" x2="21395" y2="96250"/>
                        <a14:foregroundMark x1="6624" y1="24479" x2="6624" y2="24479"/>
                        <a14:foregroundMark x1="9437" y1="16250" x2="9437" y2="16250"/>
                        <a14:foregroundMark x1="56272" y1="43125" x2="56272" y2="43125"/>
                        <a14:foregroundMark x1="64302" y1="32917" x2="64302" y2="32917"/>
                        <a14:foregroundMark x1="65592" y1="32917" x2="65592" y2="32917"/>
                        <a14:foregroundMark x1="63189" y1="55000" x2="63189" y2="55000"/>
                        <a14:foregroundMark x1="63658" y1="42917" x2="63658" y2="42917"/>
                        <a14:foregroundMark x1="66530" y1="47292" x2="66530" y2="47292"/>
                        <a14:foregroundMark x1="68933" y1="48646" x2="68933" y2="48646"/>
                        <a14:foregroundMark x1="68171" y1="59062" x2="68171" y2="59062"/>
                        <a14:foregroundMark x1="65709" y1="63854" x2="65709" y2="63854"/>
                        <a14:foregroundMark x1="67644" y1="59375" x2="67644" y2="59375"/>
                        <a14:foregroundMark x1="66647" y1="60938" x2="66647" y2="60938"/>
                        <a14:foregroundMark x1="45545" y1="6875" x2="45545" y2="6875"/>
                        <a14:backgroundMark x1="20223" y1="98750" x2="20223" y2="98750"/>
                        <a14:backgroundMark x1="52521" y1="3229" x2="52521" y2="3229"/>
                        <a14:backgroundMark x1="43552" y1="15833" x2="43552" y2="15833"/>
                        <a14:backgroundMark x1="21219" y1="96458" x2="21219" y2="96458"/>
                        <a14:backgroundMark x1="21864" y1="97396" x2="21864" y2="97396"/>
                        <a14:backgroundMark x1="43787" y1="15625" x2="43787" y2="1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26020"/>
          <a:stretch/>
        </p:blipFill>
        <p:spPr>
          <a:xfrm>
            <a:off x="-337336" y="2542717"/>
            <a:ext cx="5673213" cy="43152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6A6D3D-70CA-4176-ACB8-BC2FB84EFE44}"/>
              </a:ext>
            </a:extLst>
          </p:cNvPr>
          <p:cNvSpPr txBox="1"/>
          <p:nvPr/>
        </p:nvSpPr>
        <p:spPr>
          <a:xfrm>
            <a:off x="424713" y="1099652"/>
            <a:ext cx="11550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Inter"/>
              </a:rPr>
              <a:t>The Battle and Defeat of Napoleon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92DC61-511F-491F-B366-D523F2E6B3C9}"/>
              </a:ext>
            </a:extLst>
          </p:cNvPr>
          <p:cNvSpPr txBox="1"/>
          <p:nvPr/>
        </p:nvSpPr>
        <p:spPr>
          <a:xfrm>
            <a:off x="897623" y="398550"/>
            <a:ext cx="10536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  <a:latin typeface="Inter"/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  <a:latin typeface="Inter"/>
              </a:rPr>
              <a:t> – The Battle and Defeat of Napoleon – 1926 </a:t>
            </a:r>
          </a:p>
        </p:txBody>
      </p:sp>
    </p:spTree>
    <p:extLst>
      <p:ext uri="{BB962C8B-B14F-4D97-AF65-F5344CB8AC3E}">
        <p14:creationId xmlns:p14="http://schemas.microsoft.com/office/powerpoint/2010/main" val="161875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AE42D24-9265-4C6F-B8F7-6CA7FC2C01B9}"/>
              </a:ext>
            </a:extLst>
          </p:cNvPr>
          <p:cNvSpPr txBox="1"/>
          <p:nvPr/>
        </p:nvSpPr>
        <p:spPr>
          <a:xfrm>
            <a:off x="897623" y="398550"/>
            <a:ext cx="10536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  <a:latin typeface="Inter"/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  <a:latin typeface="Inter"/>
              </a:rPr>
              <a:t> – The Battle and Defeat of Napoleon – 1926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868070-E532-4B0A-9736-2A5C23D79C70}"/>
              </a:ext>
            </a:extLst>
          </p:cNvPr>
          <p:cNvSpPr txBox="1"/>
          <p:nvPr/>
        </p:nvSpPr>
        <p:spPr>
          <a:xfrm>
            <a:off x="3336460" y="2705725"/>
            <a:ext cx="5519080" cy="1446550"/>
          </a:xfrm>
          <a:prstGeom prst="rect">
            <a:avLst/>
          </a:prstGeom>
          <a:solidFill>
            <a:srgbClr val="F511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chemeClr val="bg1"/>
                </a:solidFill>
                <a:latin typeface="Inter"/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2318066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B4EE22-7673-4961-8787-2F5AD9F179AD}"/>
              </a:ext>
            </a:extLst>
          </p:cNvPr>
          <p:cNvSpPr txBox="1"/>
          <p:nvPr/>
        </p:nvSpPr>
        <p:spPr>
          <a:xfrm>
            <a:off x="326794" y="976268"/>
            <a:ext cx="11538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C00000"/>
                </a:solidFill>
                <a:latin typeface="Inter"/>
              </a:rPr>
              <a:t>Military Theme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E89C3-D9C0-44DC-AC1F-64159AA3CFCF}"/>
              </a:ext>
            </a:extLst>
          </p:cNvPr>
          <p:cNvSpPr txBox="1"/>
          <p:nvPr/>
        </p:nvSpPr>
        <p:spPr>
          <a:xfrm>
            <a:off x="659876" y="329937"/>
            <a:ext cx="1019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 – The Battle and Defeat of Napoleon – 1926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5B197-4F43-49B7-AD0D-96E3B32CBE9D}"/>
              </a:ext>
            </a:extLst>
          </p:cNvPr>
          <p:cNvSpPr txBox="1"/>
          <p:nvPr/>
        </p:nvSpPr>
        <p:spPr>
          <a:xfrm>
            <a:off x="326794" y="1865451"/>
            <a:ext cx="113844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Begins with percussion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Starts </a:t>
            </a:r>
            <a:r>
              <a:rPr lang="en-GB" sz="3600" i="1" dirty="0">
                <a:latin typeface="Inter"/>
              </a:rPr>
              <a:t>p</a:t>
            </a:r>
            <a:r>
              <a:rPr lang="en-GB" sz="3600" dirty="0">
                <a:latin typeface="Inter"/>
              </a:rPr>
              <a:t>, then </a:t>
            </a:r>
            <a:r>
              <a:rPr lang="en-GB" sz="3600" i="1" dirty="0">
                <a:latin typeface="Inter"/>
              </a:rPr>
              <a:t>crescendo </a:t>
            </a:r>
            <a:r>
              <a:rPr lang="en-GB" sz="3600" dirty="0">
                <a:latin typeface="Inter"/>
              </a:rPr>
              <a:t>to </a:t>
            </a:r>
            <a:r>
              <a:rPr lang="en-GB" sz="3600" i="1" dirty="0">
                <a:latin typeface="Inter"/>
              </a:rPr>
              <a:t>f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Melody uses dotted rhythms, and is angular (</a:t>
            </a:r>
            <a:r>
              <a:rPr lang="en-GB" sz="3600" dirty="0">
                <a:solidFill>
                  <a:srgbClr val="F5118C"/>
                </a:solidFill>
                <a:latin typeface="Inter"/>
              </a:rPr>
              <a:t>disjunct</a:t>
            </a:r>
            <a:r>
              <a:rPr lang="en-GB" sz="3600" dirty="0">
                <a:latin typeface="Inter"/>
              </a:rPr>
              <a:t>) and sometimes stepwise (</a:t>
            </a:r>
            <a:r>
              <a:rPr lang="en-GB" sz="3600" dirty="0">
                <a:solidFill>
                  <a:srgbClr val="F5118C"/>
                </a:solidFill>
                <a:latin typeface="Inter"/>
              </a:rPr>
              <a:t>conjunct</a:t>
            </a:r>
            <a:r>
              <a:rPr lang="en-GB" sz="3600" dirty="0">
                <a:latin typeface="Inter"/>
              </a:rPr>
              <a:t>)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Dorian mode (all white notes D-D)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AD3D9F-116F-4149-9402-E77140550E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68" y="4985775"/>
            <a:ext cx="8095488" cy="15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50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5E89C3-D9C0-44DC-AC1F-64159AA3CFCF}"/>
              </a:ext>
            </a:extLst>
          </p:cNvPr>
          <p:cNvSpPr txBox="1"/>
          <p:nvPr/>
        </p:nvSpPr>
        <p:spPr>
          <a:xfrm>
            <a:off x="659876" y="329937"/>
            <a:ext cx="1019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 – The Battle and Defeat of Napoleon – 1926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5B197-4F43-49B7-AD0D-96E3B32CBE9D}"/>
              </a:ext>
            </a:extLst>
          </p:cNvPr>
          <p:cNvSpPr txBox="1"/>
          <p:nvPr/>
        </p:nvSpPr>
        <p:spPr>
          <a:xfrm>
            <a:off x="326794" y="2459504"/>
            <a:ext cx="11384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5118C"/>
                </a:solidFill>
                <a:latin typeface="Inter"/>
              </a:rPr>
              <a:t>Disjunct</a:t>
            </a:r>
            <a:r>
              <a:rPr lang="en-GB" sz="5400" dirty="0">
                <a:solidFill>
                  <a:srgbClr val="F5118C"/>
                </a:solidFill>
                <a:latin typeface="Inter"/>
              </a:rPr>
              <a:t> = features jumps and leaps</a:t>
            </a:r>
          </a:p>
          <a:p>
            <a:r>
              <a:rPr lang="en-GB" sz="5400" b="1" dirty="0">
                <a:solidFill>
                  <a:srgbClr val="F5118C"/>
                </a:solidFill>
                <a:latin typeface="Inter"/>
              </a:rPr>
              <a:t>Conjunct</a:t>
            </a:r>
            <a:r>
              <a:rPr lang="en-GB" sz="5400" dirty="0">
                <a:solidFill>
                  <a:srgbClr val="F5118C"/>
                </a:solidFill>
                <a:latin typeface="Inter"/>
              </a:rPr>
              <a:t> = moves stepwise</a:t>
            </a:r>
          </a:p>
        </p:txBody>
      </p:sp>
    </p:spTree>
    <p:extLst>
      <p:ext uri="{BB962C8B-B14F-4D97-AF65-F5344CB8AC3E}">
        <p14:creationId xmlns:p14="http://schemas.microsoft.com/office/powerpoint/2010/main" val="731846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B4EE22-7673-4961-8787-2F5AD9F179AD}"/>
              </a:ext>
            </a:extLst>
          </p:cNvPr>
          <p:cNvSpPr txBox="1"/>
          <p:nvPr/>
        </p:nvSpPr>
        <p:spPr>
          <a:xfrm>
            <a:off x="172821" y="967009"/>
            <a:ext cx="11538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70C0"/>
                </a:solidFill>
                <a:latin typeface="Inter"/>
              </a:rPr>
              <a:t>‘Explosion’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E89C3-D9C0-44DC-AC1F-64159AA3CFCF}"/>
              </a:ext>
            </a:extLst>
          </p:cNvPr>
          <p:cNvSpPr txBox="1"/>
          <p:nvPr/>
        </p:nvSpPr>
        <p:spPr>
          <a:xfrm>
            <a:off x="659876" y="329937"/>
            <a:ext cx="1019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err="1">
                <a:solidFill>
                  <a:schemeClr val="bg2">
                    <a:lumMod val="50000"/>
                  </a:schemeClr>
                </a:solidFill>
              </a:rPr>
              <a:t>Kodály</a:t>
            </a:r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 – The Battle and Defeat of Napoleon – 1926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5B197-4F43-49B7-AD0D-96E3B32CBE9D}"/>
              </a:ext>
            </a:extLst>
          </p:cNvPr>
          <p:cNvSpPr txBox="1"/>
          <p:nvPr/>
        </p:nvSpPr>
        <p:spPr>
          <a:xfrm>
            <a:off x="326794" y="1865451"/>
            <a:ext cx="113844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Piccolo </a:t>
            </a:r>
            <a:r>
              <a:rPr lang="en-GB" sz="3600" dirty="0">
                <a:solidFill>
                  <a:srgbClr val="F5118C"/>
                </a:solidFill>
                <a:latin typeface="Inter"/>
              </a:rPr>
              <a:t>tremolando (two notes alternating quickly)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Grace notes on brass (little swoops upward)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Cymbal crash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Descending chromatic scale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Saxophone semitone ‘lean’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solidFill>
                  <a:srgbClr val="F5118C"/>
                </a:solidFill>
                <a:latin typeface="Inter"/>
              </a:rPr>
              <a:t>Dissonant</a:t>
            </a:r>
            <a:r>
              <a:rPr lang="en-GB" sz="3600" dirty="0">
                <a:latin typeface="Inter"/>
              </a:rPr>
              <a:t> harmony </a:t>
            </a:r>
            <a:r>
              <a:rPr lang="en-GB" sz="3600" dirty="0">
                <a:solidFill>
                  <a:srgbClr val="F5118C"/>
                </a:solidFill>
                <a:latin typeface="Inter"/>
              </a:rPr>
              <a:t>(clashing, not in a key)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GB" sz="3600" dirty="0"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325135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1560</Words>
  <Application>Microsoft Office PowerPoint</Application>
  <PresentationFormat>Widescreen</PresentationFormat>
  <Paragraphs>244</Paragraphs>
  <Slides>47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Inter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Smith</dc:creator>
  <cp:lastModifiedBy>Hannah Smith</cp:lastModifiedBy>
  <cp:revision>35</cp:revision>
  <dcterms:created xsi:type="dcterms:W3CDTF">2022-12-12T15:36:52Z</dcterms:created>
  <dcterms:modified xsi:type="dcterms:W3CDTF">2022-12-21T10:27:25Z</dcterms:modified>
</cp:coreProperties>
</file>